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57" r:id="rId6"/>
    <p:sldId id="258" r:id="rId7"/>
    <p:sldId id="259" r:id="rId8"/>
    <p:sldId id="260" r:id="rId9"/>
    <p:sldId id="261" r:id="rId10"/>
    <p:sldId id="262" r:id="rId11"/>
    <p:sldId id="283" r:id="rId12"/>
    <p:sldId id="263" r:id="rId13"/>
    <p:sldId id="284" r:id="rId14"/>
    <p:sldId id="264" r:id="rId15"/>
    <p:sldId id="265" r:id="rId16"/>
    <p:sldId id="266" r:id="rId17"/>
    <p:sldId id="267" r:id="rId18"/>
    <p:sldId id="274" r:id="rId19"/>
    <p:sldId id="277" r:id="rId20"/>
  </p:sldIdLst>
  <p:sldSz cx="18288000" cy="10287000"/>
  <p:notesSz cx="6858000" cy="9144000"/>
  <p:embeddedFontLst>
    <p:embeddedFont>
      <p:font typeface="Aptos" panose="020B0004020202020204" pitchFamily="34" charset="0"/>
      <p:regular r:id="rId22"/>
      <p:bold r:id="rId23"/>
      <p:italic r:id="rId24"/>
      <p:boldItalic r:id="rId25"/>
    </p:embeddedFont>
    <p:embeddedFont>
      <p:font typeface="Arial Nova Cond Light" panose="020B0306020202020204" pitchFamily="34" charset="0"/>
      <p:regular r:id="rId26"/>
      <p:italic r:id="rId27"/>
    </p:embeddedFont>
    <p:embeddedFont>
      <p:font typeface="Blackadder ITC" panose="04020505051007020D02" pitchFamily="82" charset="0"/>
      <p:regular r:id="rId28"/>
    </p:embeddedFont>
    <p:embeddedFont>
      <p:font typeface="Calibri" panose="020F0502020204030204" pitchFamily="34" charset="0"/>
      <p:regular r:id="rId29"/>
      <p:bold r:id="rId30"/>
      <p:italic r:id="rId31"/>
      <p:boldItalic r:id="rId32"/>
    </p:embeddedFont>
    <p:embeddedFont>
      <p:font typeface="Calibri 1" panose="020B0604020202020204" charset="0"/>
      <p:regular r:id="rId33"/>
    </p:embeddedFont>
    <p:embeddedFont>
      <p:font typeface="Calibri 2" panose="020B0604020202020204" charset="0"/>
      <p:regular r:id="rId34"/>
    </p:embeddedFont>
    <p:embeddedFont>
      <p:font typeface="Calibri 3" panose="020B0604020202020204" charset="0"/>
      <p:regular r:id="rId35"/>
    </p:embeddedFont>
    <p:embeddedFont>
      <p:font typeface="Calibri 4" panose="020B0604020202020204" charset="0"/>
      <p:regular r:id="rId36"/>
    </p:embeddedFont>
    <p:embeddedFont>
      <p:font typeface="Calibri 6" panose="020B0604020202020204" charset="0"/>
      <p:regular r:id="rId37"/>
    </p:embeddedFont>
    <p:embeddedFont>
      <p:font typeface="Georgia Pro Cond Light" panose="02040306050405020303" pitchFamily="18" charset="0"/>
      <p:regular r:id="rId38"/>
      <p:italic r:id="rId39"/>
    </p:embeddedFont>
    <p:embeddedFont>
      <p:font typeface="Glacial Indifference" panose="020B0604020202020204" charset="0"/>
      <p:regular r:id="rId40"/>
    </p:embeddedFont>
    <p:embeddedFont>
      <p:font typeface="Inter" panose="020B0604020202020204" charset="0"/>
      <p:regular r:id="rId41"/>
    </p:embeddedFont>
    <p:embeddedFont>
      <p:font typeface="Open Sans" panose="020B060603050402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BAA23-8598-450C-A952-C0FA7A239A1B}" v="20" dt="2023-12-26T20:34:53.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496" autoAdjust="0"/>
  </p:normalViewPr>
  <p:slideViewPr>
    <p:cSldViewPr>
      <p:cViewPr varScale="1">
        <p:scale>
          <a:sx n="60" d="100"/>
          <a:sy n="60" d="100"/>
        </p:scale>
        <p:origin x="13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J. Muse" userId="6a7f866b-51ae-4101-9066-ba752cebceca" providerId="ADAL" clId="{3DFBAA23-8598-450C-A952-C0FA7A239A1B}"/>
    <pc:docChg chg="undo custSel addSld delSld modSld sldOrd">
      <pc:chgData name="Lauren J. Muse" userId="6a7f866b-51ae-4101-9066-ba752cebceca" providerId="ADAL" clId="{3DFBAA23-8598-450C-A952-C0FA7A239A1B}" dt="2023-12-26T20:43:22.514" v="3615" actId="2711"/>
      <pc:docMkLst>
        <pc:docMk/>
      </pc:docMkLst>
      <pc:sldChg chg="addSp delSp modSp mod">
        <pc:chgData name="Lauren J. Muse" userId="6a7f866b-51ae-4101-9066-ba752cebceca" providerId="ADAL" clId="{3DFBAA23-8598-450C-A952-C0FA7A239A1B}" dt="2023-12-26T16:46:45.849" v="1018" actId="313"/>
        <pc:sldMkLst>
          <pc:docMk/>
          <pc:sldMk cId="0" sldId="256"/>
        </pc:sldMkLst>
        <pc:spChg chg="del">
          <ac:chgData name="Lauren J. Muse" userId="6a7f866b-51ae-4101-9066-ba752cebceca" providerId="ADAL" clId="{3DFBAA23-8598-450C-A952-C0FA7A239A1B}" dt="2023-12-26T16:03:38.525" v="62" actId="478"/>
          <ac:spMkLst>
            <pc:docMk/>
            <pc:sldMk cId="0" sldId="256"/>
            <ac:spMk id="6" creationId="{00000000-0000-0000-0000-000000000000}"/>
          </ac:spMkLst>
        </pc:spChg>
        <pc:spChg chg="mod">
          <ac:chgData name="Lauren J. Muse" userId="6a7f866b-51ae-4101-9066-ba752cebceca" providerId="ADAL" clId="{3DFBAA23-8598-450C-A952-C0FA7A239A1B}" dt="2023-12-26T16:46:45.849" v="1018" actId="313"/>
          <ac:spMkLst>
            <pc:docMk/>
            <pc:sldMk cId="0" sldId="256"/>
            <ac:spMk id="7" creationId="{00000000-0000-0000-0000-000000000000}"/>
          </ac:spMkLst>
        </pc:spChg>
        <pc:spChg chg="mod">
          <ac:chgData name="Lauren J. Muse" userId="6a7f866b-51ae-4101-9066-ba752cebceca" providerId="ADAL" clId="{3DFBAA23-8598-450C-A952-C0FA7A239A1B}" dt="2023-12-26T16:03:10.582" v="61" actId="20577"/>
          <ac:spMkLst>
            <pc:docMk/>
            <pc:sldMk cId="0" sldId="256"/>
            <ac:spMk id="8" creationId="{00000000-0000-0000-0000-000000000000}"/>
          </ac:spMkLst>
        </pc:spChg>
        <pc:picChg chg="add del mod">
          <ac:chgData name="Lauren J. Muse" userId="6a7f866b-51ae-4101-9066-ba752cebceca" providerId="ADAL" clId="{3DFBAA23-8598-450C-A952-C0FA7A239A1B}" dt="2023-12-26T16:06:56.768" v="64" actId="478"/>
          <ac:picMkLst>
            <pc:docMk/>
            <pc:sldMk cId="0" sldId="256"/>
            <ac:picMk id="10" creationId="{5AD59891-7335-A708-CF24-2404545F695B}"/>
          </ac:picMkLst>
        </pc:picChg>
        <pc:picChg chg="add mod">
          <ac:chgData name="Lauren J. Muse" userId="6a7f866b-51ae-4101-9066-ba752cebceca" providerId="ADAL" clId="{3DFBAA23-8598-450C-A952-C0FA7A239A1B}" dt="2023-12-26T16:16:32.248" v="72" actId="962"/>
          <ac:picMkLst>
            <pc:docMk/>
            <pc:sldMk cId="0" sldId="256"/>
            <ac:picMk id="12" creationId="{43120B3B-519F-3602-032E-344E299B8896}"/>
          </ac:picMkLst>
        </pc:picChg>
      </pc:sldChg>
      <pc:sldChg chg="addSp delSp modSp mod">
        <pc:chgData name="Lauren J. Muse" userId="6a7f866b-51ae-4101-9066-ba752cebceca" providerId="ADAL" clId="{3DFBAA23-8598-450C-A952-C0FA7A239A1B}" dt="2023-12-26T16:35:35.120" v="516" actId="962"/>
        <pc:sldMkLst>
          <pc:docMk/>
          <pc:sldMk cId="0" sldId="257"/>
        </pc:sldMkLst>
        <pc:spChg chg="mod">
          <ac:chgData name="Lauren J. Muse" userId="6a7f866b-51ae-4101-9066-ba752cebceca" providerId="ADAL" clId="{3DFBAA23-8598-450C-A952-C0FA7A239A1B}" dt="2023-12-26T16:26:52.655" v="409" actId="1076"/>
          <ac:spMkLst>
            <pc:docMk/>
            <pc:sldMk cId="0" sldId="257"/>
            <ac:spMk id="6" creationId="{00000000-0000-0000-0000-000000000000}"/>
          </ac:spMkLst>
        </pc:spChg>
        <pc:spChg chg="mod">
          <ac:chgData name="Lauren J. Muse" userId="6a7f866b-51ae-4101-9066-ba752cebceca" providerId="ADAL" clId="{3DFBAA23-8598-450C-A952-C0FA7A239A1B}" dt="2023-12-26T16:27:00.935" v="410" actId="1076"/>
          <ac:spMkLst>
            <pc:docMk/>
            <pc:sldMk cId="0" sldId="257"/>
            <ac:spMk id="7" creationId="{00000000-0000-0000-0000-000000000000}"/>
          </ac:spMkLst>
        </pc:spChg>
        <pc:spChg chg="mod">
          <ac:chgData name="Lauren J. Muse" userId="6a7f866b-51ae-4101-9066-ba752cebceca" providerId="ADAL" clId="{3DFBAA23-8598-450C-A952-C0FA7A239A1B}" dt="2023-12-26T16:34:08.708" v="505" actId="1076"/>
          <ac:spMkLst>
            <pc:docMk/>
            <pc:sldMk cId="0" sldId="257"/>
            <ac:spMk id="9" creationId="{00000000-0000-0000-0000-000000000000}"/>
          </ac:spMkLst>
        </pc:spChg>
        <pc:spChg chg="mod">
          <ac:chgData name="Lauren J. Muse" userId="6a7f866b-51ae-4101-9066-ba752cebceca" providerId="ADAL" clId="{3DFBAA23-8598-450C-A952-C0FA7A239A1B}" dt="2023-12-26T16:17:12.776" v="92" actId="20577"/>
          <ac:spMkLst>
            <pc:docMk/>
            <pc:sldMk cId="0" sldId="257"/>
            <ac:spMk id="10" creationId="{00000000-0000-0000-0000-000000000000}"/>
          </ac:spMkLst>
        </pc:spChg>
        <pc:spChg chg="add del mod">
          <ac:chgData name="Lauren J. Muse" userId="6a7f866b-51ae-4101-9066-ba752cebceca" providerId="ADAL" clId="{3DFBAA23-8598-450C-A952-C0FA7A239A1B}" dt="2023-12-26T16:25:52.450" v="401" actId="6549"/>
          <ac:spMkLst>
            <pc:docMk/>
            <pc:sldMk cId="0" sldId="257"/>
            <ac:spMk id="11" creationId="{00000000-0000-0000-0000-000000000000}"/>
          </ac:spMkLst>
        </pc:spChg>
        <pc:spChg chg="mod">
          <ac:chgData name="Lauren J. Muse" userId="6a7f866b-51ae-4101-9066-ba752cebceca" providerId="ADAL" clId="{3DFBAA23-8598-450C-A952-C0FA7A239A1B}" dt="2023-12-26T16:26:28.530" v="406" actId="1076"/>
          <ac:spMkLst>
            <pc:docMk/>
            <pc:sldMk cId="0" sldId="257"/>
            <ac:spMk id="12" creationId="{00000000-0000-0000-0000-000000000000}"/>
          </ac:spMkLst>
        </pc:spChg>
        <pc:spChg chg="mod">
          <ac:chgData name="Lauren J. Muse" userId="6a7f866b-51ae-4101-9066-ba752cebceca" providerId="ADAL" clId="{3DFBAA23-8598-450C-A952-C0FA7A239A1B}" dt="2023-12-26T16:26:23.444" v="405" actId="1076"/>
          <ac:spMkLst>
            <pc:docMk/>
            <pc:sldMk cId="0" sldId="257"/>
            <ac:spMk id="13" creationId="{00000000-0000-0000-0000-000000000000}"/>
          </ac:spMkLst>
        </pc:spChg>
        <pc:spChg chg="mod">
          <ac:chgData name="Lauren J. Muse" userId="6a7f866b-51ae-4101-9066-ba752cebceca" providerId="ADAL" clId="{3DFBAA23-8598-450C-A952-C0FA7A239A1B}" dt="2023-12-26T16:26:35.156" v="407" actId="1076"/>
          <ac:spMkLst>
            <pc:docMk/>
            <pc:sldMk cId="0" sldId="257"/>
            <ac:spMk id="18" creationId="{00000000-0000-0000-0000-000000000000}"/>
          </ac:spMkLst>
        </pc:spChg>
        <pc:spChg chg="mod">
          <ac:chgData name="Lauren J. Muse" userId="6a7f866b-51ae-4101-9066-ba752cebceca" providerId="ADAL" clId="{3DFBAA23-8598-450C-A952-C0FA7A239A1B}" dt="2023-12-26T16:26:39.469" v="408" actId="1076"/>
          <ac:spMkLst>
            <pc:docMk/>
            <pc:sldMk cId="0" sldId="257"/>
            <ac:spMk id="19" creationId="{00000000-0000-0000-0000-000000000000}"/>
          </ac:spMkLst>
        </pc:spChg>
        <pc:spChg chg="mod">
          <ac:chgData name="Lauren J. Muse" userId="6a7f866b-51ae-4101-9066-ba752cebceca" providerId="ADAL" clId="{3DFBAA23-8598-450C-A952-C0FA7A239A1B}" dt="2023-12-26T16:31:31.177" v="465" actId="1076"/>
          <ac:spMkLst>
            <pc:docMk/>
            <pc:sldMk cId="0" sldId="257"/>
            <ac:spMk id="20" creationId="{00000000-0000-0000-0000-000000000000}"/>
          </ac:spMkLst>
        </pc:spChg>
        <pc:spChg chg="mod">
          <ac:chgData name="Lauren J. Muse" userId="6a7f866b-51ae-4101-9066-ba752cebceca" providerId="ADAL" clId="{3DFBAA23-8598-450C-A952-C0FA7A239A1B}" dt="2023-12-26T16:31:26.214" v="464" actId="1076"/>
          <ac:spMkLst>
            <pc:docMk/>
            <pc:sldMk cId="0" sldId="257"/>
            <ac:spMk id="21" creationId="{00000000-0000-0000-0000-000000000000}"/>
          </ac:spMkLst>
        </pc:spChg>
        <pc:spChg chg="mod">
          <ac:chgData name="Lauren J. Muse" userId="6a7f866b-51ae-4101-9066-ba752cebceca" providerId="ADAL" clId="{3DFBAA23-8598-450C-A952-C0FA7A239A1B}" dt="2023-12-26T16:29:38.084" v="452" actId="1076"/>
          <ac:spMkLst>
            <pc:docMk/>
            <pc:sldMk cId="0" sldId="257"/>
            <ac:spMk id="22" creationId="{00000000-0000-0000-0000-000000000000}"/>
          </ac:spMkLst>
        </pc:spChg>
        <pc:spChg chg="del">
          <ac:chgData name="Lauren J. Muse" userId="6a7f866b-51ae-4101-9066-ba752cebceca" providerId="ADAL" clId="{3DFBAA23-8598-450C-A952-C0FA7A239A1B}" dt="2023-12-26T16:16:42.235" v="73" actId="478"/>
          <ac:spMkLst>
            <pc:docMk/>
            <pc:sldMk cId="0" sldId="257"/>
            <ac:spMk id="23" creationId="{00000000-0000-0000-0000-000000000000}"/>
          </ac:spMkLst>
        </pc:spChg>
        <pc:spChg chg="add mod">
          <ac:chgData name="Lauren J. Muse" userId="6a7f866b-51ae-4101-9066-ba752cebceca" providerId="ADAL" clId="{3DFBAA23-8598-450C-A952-C0FA7A239A1B}" dt="2023-12-26T16:32:36.651" v="466" actId="1076"/>
          <ac:spMkLst>
            <pc:docMk/>
            <pc:sldMk cId="0" sldId="257"/>
            <ac:spMk id="25" creationId="{DBE8F0C6-0559-87C4-CD75-2EC05FBA53DC}"/>
          </ac:spMkLst>
        </pc:spChg>
        <pc:spChg chg="add mod">
          <ac:chgData name="Lauren J. Muse" userId="6a7f866b-51ae-4101-9066-ba752cebceca" providerId="ADAL" clId="{3DFBAA23-8598-450C-A952-C0FA7A239A1B}" dt="2023-12-26T16:34:01.206" v="504" actId="20577"/>
          <ac:spMkLst>
            <pc:docMk/>
            <pc:sldMk cId="0" sldId="257"/>
            <ac:spMk id="26" creationId="{2AF2A74D-1001-A9F3-AF84-6BE406127011}"/>
          </ac:spMkLst>
        </pc:spChg>
        <pc:spChg chg="add mod">
          <ac:chgData name="Lauren J. Muse" userId="6a7f866b-51ae-4101-9066-ba752cebceca" providerId="ADAL" clId="{3DFBAA23-8598-450C-A952-C0FA7A239A1B}" dt="2023-12-26T16:34:37.441" v="508" actId="1076"/>
          <ac:spMkLst>
            <pc:docMk/>
            <pc:sldMk cId="0" sldId="257"/>
            <ac:spMk id="27" creationId="{6DA9B132-28E7-10DC-26CE-179058971E28}"/>
          </ac:spMkLst>
        </pc:spChg>
        <pc:grpChg chg="mod">
          <ac:chgData name="Lauren J. Muse" userId="6a7f866b-51ae-4101-9066-ba752cebceca" providerId="ADAL" clId="{3DFBAA23-8598-450C-A952-C0FA7A239A1B}" dt="2023-12-26T16:29:42.885" v="453" actId="1076"/>
          <ac:grpSpMkLst>
            <pc:docMk/>
            <pc:sldMk cId="0" sldId="257"/>
            <ac:grpSpMk id="3" creationId="{00000000-0000-0000-0000-000000000000}"/>
          </ac:grpSpMkLst>
        </pc:grpChg>
        <pc:picChg chg="add mod">
          <ac:chgData name="Lauren J. Muse" userId="6a7f866b-51ae-4101-9066-ba752cebceca" providerId="ADAL" clId="{3DFBAA23-8598-450C-A952-C0FA7A239A1B}" dt="2023-12-26T16:35:35.120" v="516" actId="962"/>
          <ac:picMkLst>
            <pc:docMk/>
            <pc:sldMk cId="0" sldId="257"/>
            <ac:picMk id="29" creationId="{B66F1D24-AA8F-5967-EC95-FB6EC776BC4A}"/>
          </ac:picMkLst>
        </pc:picChg>
      </pc:sldChg>
      <pc:sldChg chg="addSp delSp modSp mod">
        <pc:chgData name="Lauren J. Muse" userId="6a7f866b-51ae-4101-9066-ba752cebceca" providerId="ADAL" clId="{3DFBAA23-8598-450C-A952-C0FA7A239A1B}" dt="2023-12-26T16:43:31.049" v="902" actId="20577"/>
        <pc:sldMkLst>
          <pc:docMk/>
          <pc:sldMk cId="0" sldId="258"/>
        </pc:sldMkLst>
        <pc:spChg chg="mod">
          <ac:chgData name="Lauren J. Muse" userId="6a7f866b-51ae-4101-9066-ba752cebceca" providerId="ADAL" clId="{3DFBAA23-8598-450C-A952-C0FA7A239A1B}" dt="2023-12-26T16:42:15.738" v="838" actId="6549"/>
          <ac:spMkLst>
            <pc:docMk/>
            <pc:sldMk cId="0" sldId="258"/>
            <ac:spMk id="2" creationId="{00000000-0000-0000-0000-000000000000}"/>
          </ac:spMkLst>
        </pc:spChg>
        <pc:spChg chg="mod">
          <ac:chgData name="Lauren J. Muse" userId="6a7f866b-51ae-4101-9066-ba752cebceca" providerId="ADAL" clId="{3DFBAA23-8598-450C-A952-C0FA7A239A1B}" dt="2023-12-26T16:36:43.276" v="524" actId="14100"/>
          <ac:spMkLst>
            <pc:docMk/>
            <pc:sldMk cId="0" sldId="258"/>
            <ac:spMk id="6" creationId="{00000000-0000-0000-0000-000000000000}"/>
          </ac:spMkLst>
        </pc:spChg>
        <pc:spChg chg="del">
          <ac:chgData name="Lauren J. Muse" userId="6a7f866b-51ae-4101-9066-ba752cebceca" providerId="ADAL" clId="{3DFBAA23-8598-450C-A952-C0FA7A239A1B}" dt="2023-12-26T16:35:47.470" v="518" actId="478"/>
          <ac:spMkLst>
            <pc:docMk/>
            <pc:sldMk cId="0" sldId="258"/>
            <ac:spMk id="13" creationId="{00000000-0000-0000-0000-000000000000}"/>
          </ac:spMkLst>
        </pc:spChg>
        <pc:spChg chg="del">
          <ac:chgData name="Lauren J. Muse" userId="6a7f866b-51ae-4101-9066-ba752cebceca" providerId="ADAL" clId="{3DFBAA23-8598-450C-A952-C0FA7A239A1B}" dt="2023-12-26T16:35:45.770" v="517" actId="478"/>
          <ac:spMkLst>
            <pc:docMk/>
            <pc:sldMk cId="0" sldId="258"/>
            <ac:spMk id="17" creationId="{00000000-0000-0000-0000-000000000000}"/>
          </ac:spMkLst>
        </pc:spChg>
        <pc:spChg chg="mod">
          <ac:chgData name="Lauren J. Muse" userId="6a7f866b-51ae-4101-9066-ba752cebceca" providerId="ADAL" clId="{3DFBAA23-8598-450C-A952-C0FA7A239A1B}" dt="2023-12-26T16:43:31.049" v="902" actId="20577"/>
          <ac:spMkLst>
            <pc:docMk/>
            <pc:sldMk cId="0" sldId="258"/>
            <ac:spMk id="20" creationId="{00000000-0000-0000-0000-000000000000}"/>
          </ac:spMkLst>
        </pc:spChg>
        <pc:spChg chg="add del mod">
          <ac:chgData name="Lauren J. Muse" userId="6a7f866b-51ae-4101-9066-ba752cebceca" providerId="ADAL" clId="{3DFBAA23-8598-450C-A952-C0FA7A239A1B}" dt="2023-12-26T16:41:43.972" v="789" actId="6549"/>
          <ac:spMkLst>
            <pc:docMk/>
            <pc:sldMk cId="0" sldId="258"/>
            <ac:spMk id="21" creationId="{00000000-0000-0000-0000-000000000000}"/>
          </ac:spMkLst>
        </pc:spChg>
        <pc:spChg chg="add mod">
          <ac:chgData name="Lauren J. Muse" userId="6a7f866b-51ae-4101-9066-ba752cebceca" providerId="ADAL" clId="{3DFBAA23-8598-450C-A952-C0FA7A239A1B}" dt="2023-12-26T16:36:48.237" v="525" actId="14100"/>
          <ac:spMkLst>
            <pc:docMk/>
            <pc:sldMk cId="0" sldId="258"/>
            <ac:spMk id="22" creationId="{9F332B68-EA9D-3D7F-0470-5089E7D45D96}"/>
          </ac:spMkLst>
        </pc:spChg>
      </pc:sldChg>
      <pc:sldChg chg="delSp modSp mod">
        <pc:chgData name="Lauren J. Muse" userId="6a7f866b-51ae-4101-9066-ba752cebceca" providerId="ADAL" clId="{3DFBAA23-8598-450C-A952-C0FA7A239A1B}" dt="2023-12-26T16:45:34.695" v="938" actId="20577"/>
        <pc:sldMkLst>
          <pc:docMk/>
          <pc:sldMk cId="0" sldId="259"/>
        </pc:sldMkLst>
        <pc:spChg chg="del mod">
          <ac:chgData name="Lauren J. Muse" userId="6a7f866b-51ae-4101-9066-ba752cebceca" providerId="ADAL" clId="{3DFBAA23-8598-450C-A952-C0FA7A239A1B}" dt="2023-12-26T16:44:12.891" v="910"/>
          <ac:spMkLst>
            <pc:docMk/>
            <pc:sldMk cId="0" sldId="259"/>
            <ac:spMk id="10" creationId="{00000000-0000-0000-0000-000000000000}"/>
          </ac:spMkLst>
        </pc:spChg>
        <pc:spChg chg="del mod">
          <ac:chgData name="Lauren J. Muse" userId="6a7f866b-51ae-4101-9066-ba752cebceca" providerId="ADAL" clId="{3DFBAA23-8598-450C-A952-C0FA7A239A1B}" dt="2023-12-26T16:44:12.891" v="912"/>
          <ac:spMkLst>
            <pc:docMk/>
            <pc:sldMk cId="0" sldId="259"/>
            <ac:spMk id="11" creationId="{00000000-0000-0000-0000-000000000000}"/>
          </ac:spMkLst>
        </pc:spChg>
        <pc:spChg chg="mod">
          <ac:chgData name="Lauren J. Muse" userId="6a7f866b-51ae-4101-9066-ba752cebceca" providerId="ADAL" clId="{3DFBAA23-8598-450C-A952-C0FA7A239A1B}" dt="2023-12-26T16:45:14.545" v="930" actId="6549"/>
          <ac:spMkLst>
            <pc:docMk/>
            <pc:sldMk cId="0" sldId="259"/>
            <ac:spMk id="13" creationId="{00000000-0000-0000-0000-000000000000}"/>
          </ac:spMkLst>
        </pc:spChg>
        <pc:spChg chg="mod">
          <ac:chgData name="Lauren J. Muse" userId="6a7f866b-51ae-4101-9066-ba752cebceca" providerId="ADAL" clId="{3DFBAA23-8598-450C-A952-C0FA7A239A1B}" dt="2023-12-26T16:45:09.887" v="929" actId="20577"/>
          <ac:spMkLst>
            <pc:docMk/>
            <pc:sldMk cId="0" sldId="259"/>
            <ac:spMk id="14" creationId="{00000000-0000-0000-0000-000000000000}"/>
          </ac:spMkLst>
        </pc:spChg>
        <pc:spChg chg="mod">
          <ac:chgData name="Lauren J. Muse" userId="6a7f866b-51ae-4101-9066-ba752cebceca" providerId="ADAL" clId="{3DFBAA23-8598-450C-A952-C0FA7A239A1B}" dt="2023-12-26T16:44:32.419" v="914" actId="20577"/>
          <ac:spMkLst>
            <pc:docMk/>
            <pc:sldMk cId="0" sldId="259"/>
            <ac:spMk id="22" creationId="{00000000-0000-0000-0000-000000000000}"/>
          </ac:spMkLst>
        </pc:spChg>
        <pc:spChg chg="mod">
          <ac:chgData name="Lauren J. Muse" userId="6a7f866b-51ae-4101-9066-ba752cebceca" providerId="ADAL" clId="{3DFBAA23-8598-450C-A952-C0FA7A239A1B}" dt="2023-12-26T16:45:34.695" v="938" actId="20577"/>
          <ac:spMkLst>
            <pc:docMk/>
            <pc:sldMk cId="0" sldId="259"/>
            <ac:spMk id="24" creationId="{00000000-0000-0000-0000-000000000000}"/>
          </ac:spMkLst>
        </pc:spChg>
        <pc:spChg chg="mod">
          <ac:chgData name="Lauren J. Muse" userId="6a7f866b-51ae-4101-9066-ba752cebceca" providerId="ADAL" clId="{3DFBAA23-8598-450C-A952-C0FA7A239A1B}" dt="2023-12-26T16:44:47.751" v="922" actId="20577"/>
          <ac:spMkLst>
            <pc:docMk/>
            <pc:sldMk cId="0" sldId="259"/>
            <ac:spMk id="25" creationId="{00000000-0000-0000-0000-000000000000}"/>
          </ac:spMkLst>
        </pc:spChg>
      </pc:sldChg>
      <pc:sldChg chg="addSp delSp modSp mod">
        <pc:chgData name="Lauren J. Muse" userId="6a7f866b-51ae-4101-9066-ba752cebceca" providerId="ADAL" clId="{3DFBAA23-8598-450C-A952-C0FA7A239A1B}" dt="2023-12-26T16:52:00.811" v="1046" actId="1076"/>
        <pc:sldMkLst>
          <pc:docMk/>
          <pc:sldMk cId="0" sldId="261"/>
        </pc:sldMkLst>
        <pc:spChg chg="del">
          <ac:chgData name="Lauren J. Muse" userId="6a7f866b-51ae-4101-9066-ba752cebceca" providerId="ADAL" clId="{3DFBAA23-8598-450C-A952-C0FA7A239A1B}" dt="2023-12-26T16:51:29.893" v="1042" actId="478"/>
          <ac:spMkLst>
            <pc:docMk/>
            <pc:sldMk cId="0" sldId="261"/>
            <ac:spMk id="7" creationId="{00000000-0000-0000-0000-000000000000}"/>
          </ac:spMkLst>
        </pc:spChg>
        <pc:spChg chg="del">
          <ac:chgData name="Lauren J. Muse" userId="6a7f866b-51ae-4101-9066-ba752cebceca" providerId="ADAL" clId="{3DFBAA23-8598-450C-A952-C0FA7A239A1B}" dt="2023-12-26T16:46:54.259" v="1019" actId="478"/>
          <ac:spMkLst>
            <pc:docMk/>
            <pc:sldMk cId="0" sldId="261"/>
            <ac:spMk id="8" creationId="{00000000-0000-0000-0000-000000000000}"/>
          </ac:spMkLst>
        </pc:spChg>
        <pc:spChg chg="mod">
          <ac:chgData name="Lauren J. Muse" userId="6a7f866b-51ae-4101-9066-ba752cebceca" providerId="ADAL" clId="{3DFBAA23-8598-450C-A952-C0FA7A239A1B}" dt="2023-12-26T16:46:34.867" v="1016" actId="313"/>
          <ac:spMkLst>
            <pc:docMk/>
            <pc:sldMk cId="0" sldId="261"/>
            <ac:spMk id="20" creationId="{00000000-0000-0000-0000-000000000000}"/>
          </ac:spMkLst>
        </pc:spChg>
        <pc:spChg chg="mod">
          <ac:chgData name="Lauren J. Muse" userId="6a7f866b-51ae-4101-9066-ba752cebceca" providerId="ADAL" clId="{3DFBAA23-8598-450C-A952-C0FA7A239A1B}" dt="2023-12-26T16:51:05.850" v="1041" actId="20577"/>
          <ac:spMkLst>
            <pc:docMk/>
            <pc:sldMk cId="0" sldId="261"/>
            <ac:spMk id="23" creationId="{00000000-0000-0000-0000-000000000000}"/>
          </ac:spMkLst>
        </pc:spChg>
        <pc:spChg chg="mod">
          <ac:chgData name="Lauren J. Muse" userId="6a7f866b-51ae-4101-9066-ba752cebceca" providerId="ADAL" clId="{3DFBAA23-8598-450C-A952-C0FA7A239A1B}" dt="2023-12-26T16:46:39.763" v="1017" actId="313"/>
          <ac:spMkLst>
            <pc:docMk/>
            <pc:sldMk cId="0" sldId="261"/>
            <ac:spMk id="25" creationId="{00000000-0000-0000-0000-000000000000}"/>
          </ac:spMkLst>
        </pc:spChg>
        <pc:picChg chg="add mod ord">
          <ac:chgData name="Lauren J. Muse" userId="6a7f866b-51ae-4101-9066-ba752cebceca" providerId="ADAL" clId="{3DFBAA23-8598-450C-A952-C0FA7A239A1B}" dt="2023-12-26T16:48:11.410" v="1031" actId="167"/>
          <ac:picMkLst>
            <pc:docMk/>
            <pc:sldMk cId="0" sldId="261"/>
            <ac:picMk id="27" creationId="{46A0A0B0-389E-1761-3AEE-C3AF46C97F75}"/>
          </ac:picMkLst>
        </pc:picChg>
        <pc:picChg chg="add mod">
          <ac:chgData name="Lauren J. Muse" userId="6a7f866b-51ae-4101-9066-ba752cebceca" providerId="ADAL" clId="{3DFBAA23-8598-450C-A952-C0FA7A239A1B}" dt="2023-12-26T16:52:00.811" v="1046" actId="1076"/>
          <ac:picMkLst>
            <pc:docMk/>
            <pc:sldMk cId="0" sldId="261"/>
            <ac:picMk id="29" creationId="{2968F698-3E73-2CAF-ADD2-5A4E6F885114}"/>
          </ac:picMkLst>
        </pc:picChg>
      </pc:sldChg>
      <pc:sldChg chg="addSp delSp modSp mod">
        <pc:chgData name="Lauren J. Muse" userId="6a7f866b-51ae-4101-9066-ba752cebceca" providerId="ADAL" clId="{3DFBAA23-8598-450C-A952-C0FA7A239A1B}" dt="2023-12-26T20:35:17.664" v="3582" actId="14100"/>
        <pc:sldMkLst>
          <pc:docMk/>
          <pc:sldMk cId="0" sldId="262"/>
        </pc:sldMkLst>
        <pc:spChg chg="mod">
          <ac:chgData name="Lauren J. Muse" userId="6a7f866b-51ae-4101-9066-ba752cebceca" providerId="ADAL" clId="{3DFBAA23-8598-450C-A952-C0FA7A239A1B}" dt="2023-12-26T16:55:08.145" v="1157" actId="20577"/>
          <ac:spMkLst>
            <pc:docMk/>
            <pc:sldMk cId="0" sldId="262"/>
            <ac:spMk id="20" creationId="{00000000-0000-0000-0000-000000000000}"/>
          </ac:spMkLst>
        </pc:spChg>
        <pc:spChg chg="mod">
          <ac:chgData name="Lauren J. Muse" userId="6a7f866b-51ae-4101-9066-ba752cebceca" providerId="ADAL" clId="{3DFBAA23-8598-450C-A952-C0FA7A239A1B}" dt="2023-12-26T16:52:58.055" v="1094" actId="20577"/>
          <ac:spMkLst>
            <pc:docMk/>
            <pc:sldMk cId="0" sldId="262"/>
            <ac:spMk id="51" creationId="{00000000-0000-0000-0000-000000000000}"/>
          </ac:spMkLst>
        </pc:spChg>
        <pc:spChg chg="mod">
          <ac:chgData name="Lauren J. Muse" userId="6a7f866b-51ae-4101-9066-ba752cebceca" providerId="ADAL" clId="{3DFBAA23-8598-450C-A952-C0FA7A239A1B}" dt="2023-12-26T16:53:09.602" v="1096" actId="20577"/>
          <ac:spMkLst>
            <pc:docMk/>
            <pc:sldMk cId="0" sldId="262"/>
            <ac:spMk id="55" creationId="{00000000-0000-0000-0000-000000000000}"/>
          </ac:spMkLst>
        </pc:spChg>
        <pc:spChg chg="mod">
          <ac:chgData name="Lauren J. Muse" userId="6a7f866b-51ae-4101-9066-ba752cebceca" providerId="ADAL" clId="{3DFBAA23-8598-450C-A952-C0FA7A239A1B}" dt="2023-12-26T16:53:17.315" v="1098" actId="20577"/>
          <ac:spMkLst>
            <pc:docMk/>
            <pc:sldMk cId="0" sldId="262"/>
            <ac:spMk id="56" creationId="{00000000-0000-0000-0000-000000000000}"/>
          </ac:spMkLst>
        </pc:spChg>
        <pc:spChg chg="mod">
          <ac:chgData name="Lauren J. Muse" userId="6a7f866b-51ae-4101-9066-ba752cebceca" providerId="ADAL" clId="{3DFBAA23-8598-450C-A952-C0FA7A239A1B}" dt="2023-12-26T16:54:31.479" v="1154" actId="20577"/>
          <ac:spMkLst>
            <pc:docMk/>
            <pc:sldMk cId="0" sldId="262"/>
            <ac:spMk id="62" creationId="{00000000-0000-0000-0000-000000000000}"/>
          </ac:spMkLst>
        </pc:spChg>
        <pc:spChg chg="mod">
          <ac:chgData name="Lauren J. Muse" userId="6a7f866b-51ae-4101-9066-ba752cebceca" providerId="ADAL" clId="{3DFBAA23-8598-450C-A952-C0FA7A239A1B}" dt="2023-12-26T16:55:26.356" v="1205" actId="20577"/>
          <ac:spMkLst>
            <pc:docMk/>
            <pc:sldMk cId="0" sldId="262"/>
            <ac:spMk id="64" creationId="{00000000-0000-0000-0000-000000000000}"/>
          </ac:spMkLst>
        </pc:spChg>
        <pc:spChg chg="mod">
          <ac:chgData name="Lauren J. Muse" userId="6a7f866b-51ae-4101-9066-ba752cebceca" providerId="ADAL" clId="{3DFBAA23-8598-450C-A952-C0FA7A239A1B}" dt="2023-12-26T17:01:15.500" v="1208" actId="20577"/>
          <ac:spMkLst>
            <pc:docMk/>
            <pc:sldMk cId="0" sldId="262"/>
            <ac:spMk id="66" creationId="{00000000-0000-0000-0000-000000000000}"/>
          </ac:spMkLst>
        </pc:spChg>
        <pc:spChg chg="mod">
          <ac:chgData name="Lauren J. Muse" userId="6a7f866b-51ae-4101-9066-ba752cebceca" providerId="ADAL" clId="{3DFBAA23-8598-450C-A952-C0FA7A239A1B}" dt="2023-12-26T17:01:28.194" v="1241" actId="20577"/>
          <ac:spMkLst>
            <pc:docMk/>
            <pc:sldMk cId="0" sldId="262"/>
            <ac:spMk id="68" creationId="{00000000-0000-0000-0000-000000000000}"/>
          </ac:spMkLst>
        </pc:spChg>
        <pc:spChg chg="mod">
          <ac:chgData name="Lauren J. Muse" userId="6a7f866b-51ae-4101-9066-ba752cebceca" providerId="ADAL" clId="{3DFBAA23-8598-450C-A952-C0FA7A239A1B}" dt="2023-12-26T16:52:42.042" v="1085" actId="20577"/>
          <ac:spMkLst>
            <pc:docMk/>
            <pc:sldMk cId="0" sldId="262"/>
            <ac:spMk id="69" creationId="{00000000-0000-0000-0000-000000000000}"/>
          </ac:spMkLst>
        </pc:spChg>
        <pc:spChg chg="del">
          <ac:chgData name="Lauren J. Muse" userId="6a7f866b-51ae-4101-9066-ba752cebceca" providerId="ADAL" clId="{3DFBAA23-8598-450C-A952-C0FA7A239A1B}" dt="2023-12-26T17:01:39.615" v="1242" actId="478"/>
          <ac:spMkLst>
            <pc:docMk/>
            <pc:sldMk cId="0" sldId="262"/>
            <ac:spMk id="70" creationId="{00000000-0000-0000-0000-000000000000}"/>
          </ac:spMkLst>
        </pc:spChg>
        <pc:spChg chg="del">
          <ac:chgData name="Lauren J. Muse" userId="6a7f866b-51ae-4101-9066-ba752cebceca" providerId="ADAL" clId="{3DFBAA23-8598-450C-A952-C0FA7A239A1B}" dt="2023-12-26T20:34:38.916" v="3575" actId="478"/>
          <ac:spMkLst>
            <pc:docMk/>
            <pc:sldMk cId="0" sldId="262"/>
            <ac:spMk id="71" creationId="{00000000-0000-0000-0000-000000000000}"/>
          </ac:spMkLst>
        </pc:spChg>
        <pc:picChg chg="add mod">
          <ac:chgData name="Lauren J. Muse" userId="6a7f866b-51ae-4101-9066-ba752cebceca" providerId="ADAL" clId="{3DFBAA23-8598-450C-A952-C0FA7A239A1B}" dt="2023-12-26T20:35:17.664" v="3582" actId="14100"/>
          <ac:picMkLst>
            <pc:docMk/>
            <pc:sldMk cId="0" sldId="262"/>
            <ac:picMk id="72" creationId="{944CACB9-18E4-E6AE-B68F-5C3EE028B22B}"/>
          </ac:picMkLst>
        </pc:picChg>
        <pc:picChg chg="add mod">
          <ac:chgData name="Lauren J. Muse" userId="6a7f866b-51ae-4101-9066-ba752cebceca" providerId="ADAL" clId="{3DFBAA23-8598-450C-A952-C0FA7A239A1B}" dt="2023-12-26T17:01:56.816" v="1246" actId="1076"/>
          <ac:picMkLst>
            <pc:docMk/>
            <pc:sldMk cId="0" sldId="262"/>
            <ac:picMk id="73" creationId="{5C65CD86-B359-7417-3290-0DDACF9200BF}"/>
          </ac:picMkLst>
        </pc:picChg>
      </pc:sldChg>
      <pc:sldChg chg="addSp modSp mod">
        <pc:chgData name="Lauren J. Muse" userId="6a7f866b-51ae-4101-9066-ba752cebceca" providerId="ADAL" clId="{3DFBAA23-8598-450C-A952-C0FA7A239A1B}" dt="2023-12-26T18:00:16.641" v="2317" actId="1076"/>
        <pc:sldMkLst>
          <pc:docMk/>
          <pc:sldMk cId="0" sldId="263"/>
        </pc:sldMkLst>
        <pc:spChg chg="mod">
          <ac:chgData name="Lauren J. Muse" userId="6a7f866b-51ae-4101-9066-ba752cebceca" providerId="ADAL" clId="{3DFBAA23-8598-450C-A952-C0FA7A239A1B}" dt="2023-12-26T18:00:16.641" v="2317" actId="1076"/>
          <ac:spMkLst>
            <pc:docMk/>
            <pc:sldMk cId="0" sldId="263"/>
            <ac:spMk id="2" creationId="{00000000-0000-0000-0000-000000000000}"/>
          </ac:spMkLst>
        </pc:spChg>
        <pc:spChg chg="mod">
          <ac:chgData name="Lauren J. Muse" userId="6a7f866b-51ae-4101-9066-ba752cebceca" providerId="ADAL" clId="{3DFBAA23-8598-450C-A952-C0FA7A239A1B}" dt="2023-12-26T17:02:23.844" v="1283" actId="20577"/>
          <ac:spMkLst>
            <pc:docMk/>
            <pc:sldMk cId="0" sldId="263"/>
            <ac:spMk id="4" creationId="{00000000-0000-0000-0000-000000000000}"/>
          </ac:spMkLst>
        </pc:spChg>
        <pc:spChg chg="mod">
          <ac:chgData name="Lauren J. Muse" userId="6a7f866b-51ae-4101-9066-ba752cebceca" providerId="ADAL" clId="{3DFBAA23-8598-450C-A952-C0FA7A239A1B}" dt="2023-12-26T17:59:53.467" v="2313" actId="20577"/>
          <ac:spMkLst>
            <pc:docMk/>
            <pc:sldMk cId="0" sldId="263"/>
            <ac:spMk id="8" creationId="{00000000-0000-0000-0000-000000000000}"/>
          </ac:spMkLst>
        </pc:spChg>
        <pc:spChg chg="mod">
          <ac:chgData name="Lauren J. Muse" userId="6a7f866b-51ae-4101-9066-ba752cebceca" providerId="ADAL" clId="{3DFBAA23-8598-450C-A952-C0FA7A239A1B}" dt="2023-12-26T17:45:41.261" v="1541" actId="1076"/>
          <ac:spMkLst>
            <pc:docMk/>
            <pc:sldMk cId="0" sldId="263"/>
            <ac:spMk id="10" creationId="{00000000-0000-0000-0000-000000000000}"/>
          </ac:spMkLst>
        </pc:spChg>
        <pc:spChg chg="mod">
          <ac:chgData name="Lauren J. Muse" userId="6a7f866b-51ae-4101-9066-ba752cebceca" providerId="ADAL" clId="{3DFBAA23-8598-450C-A952-C0FA7A239A1B}" dt="2023-12-26T17:59:58.060" v="2314" actId="20577"/>
          <ac:spMkLst>
            <pc:docMk/>
            <pc:sldMk cId="0" sldId="263"/>
            <ac:spMk id="11" creationId="{00000000-0000-0000-0000-000000000000}"/>
          </ac:spMkLst>
        </pc:spChg>
        <pc:spChg chg="mod">
          <ac:chgData name="Lauren J. Muse" userId="6a7f866b-51ae-4101-9066-ba752cebceca" providerId="ADAL" clId="{3DFBAA23-8598-450C-A952-C0FA7A239A1B}" dt="2023-12-26T17:46:01.409" v="1544" actId="1076"/>
          <ac:spMkLst>
            <pc:docMk/>
            <pc:sldMk cId="0" sldId="263"/>
            <ac:spMk id="13" creationId="{00000000-0000-0000-0000-000000000000}"/>
          </ac:spMkLst>
        </pc:spChg>
        <pc:spChg chg="mod">
          <ac:chgData name="Lauren J. Muse" userId="6a7f866b-51ae-4101-9066-ba752cebceca" providerId="ADAL" clId="{3DFBAA23-8598-450C-A952-C0FA7A239A1B}" dt="2023-12-26T18:00:04.300" v="2315" actId="20577"/>
          <ac:spMkLst>
            <pc:docMk/>
            <pc:sldMk cId="0" sldId="263"/>
            <ac:spMk id="14" creationId="{00000000-0000-0000-0000-000000000000}"/>
          </ac:spMkLst>
        </pc:spChg>
        <pc:spChg chg="mod">
          <ac:chgData name="Lauren J. Muse" userId="6a7f866b-51ae-4101-9066-ba752cebceca" providerId="ADAL" clId="{3DFBAA23-8598-450C-A952-C0FA7A239A1B}" dt="2023-12-26T17:56:35.821" v="2074" actId="20577"/>
          <ac:spMkLst>
            <pc:docMk/>
            <pc:sldMk cId="0" sldId="263"/>
            <ac:spMk id="16" creationId="{FB6E9194-E45A-5E3C-72ED-16BA6A30E69E}"/>
          </ac:spMkLst>
        </pc:spChg>
        <pc:spChg chg="mod">
          <ac:chgData name="Lauren J. Muse" userId="6a7f866b-51ae-4101-9066-ba752cebceca" providerId="ADAL" clId="{3DFBAA23-8598-450C-A952-C0FA7A239A1B}" dt="2023-12-26T17:59:11.193" v="2312" actId="20577"/>
          <ac:spMkLst>
            <pc:docMk/>
            <pc:sldMk cId="0" sldId="263"/>
            <ac:spMk id="17" creationId="{314C61AE-10CF-58CC-F9C3-13D83623A57D}"/>
          </ac:spMkLst>
        </pc:spChg>
        <pc:grpChg chg="mod">
          <ac:chgData name="Lauren J. Muse" userId="6a7f866b-51ae-4101-9066-ba752cebceca" providerId="ADAL" clId="{3DFBAA23-8598-450C-A952-C0FA7A239A1B}" dt="2023-12-26T17:44:44.879" v="1533" actId="1076"/>
          <ac:grpSpMkLst>
            <pc:docMk/>
            <pc:sldMk cId="0" sldId="263"/>
            <ac:grpSpMk id="6" creationId="{00000000-0000-0000-0000-000000000000}"/>
          </ac:grpSpMkLst>
        </pc:grpChg>
        <pc:grpChg chg="mod">
          <ac:chgData name="Lauren J. Muse" userId="6a7f866b-51ae-4101-9066-ba752cebceca" providerId="ADAL" clId="{3DFBAA23-8598-450C-A952-C0FA7A239A1B}" dt="2023-12-26T17:44:50.964" v="1534" actId="14100"/>
          <ac:grpSpMkLst>
            <pc:docMk/>
            <pc:sldMk cId="0" sldId="263"/>
            <ac:grpSpMk id="9" creationId="{00000000-0000-0000-0000-000000000000}"/>
          </ac:grpSpMkLst>
        </pc:grpChg>
        <pc:grpChg chg="mod">
          <ac:chgData name="Lauren J. Muse" userId="6a7f866b-51ae-4101-9066-ba752cebceca" providerId="ADAL" clId="{3DFBAA23-8598-450C-A952-C0FA7A239A1B}" dt="2023-12-26T17:45:53.230" v="1543" actId="14100"/>
          <ac:grpSpMkLst>
            <pc:docMk/>
            <pc:sldMk cId="0" sldId="263"/>
            <ac:grpSpMk id="12" creationId="{00000000-0000-0000-0000-000000000000}"/>
          </ac:grpSpMkLst>
        </pc:grpChg>
        <pc:grpChg chg="add mod">
          <ac:chgData name="Lauren J. Muse" userId="6a7f866b-51ae-4101-9066-ba752cebceca" providerId="ADAL" clId="{3DFBAA23-8598-450C-A952-C0FA7A239A1B}" dt="2023-12-26T17:46:47.354" v="1550"/>
          <ac:grpSpMkLst>
            <pc:docMk/>
            <pc:sldMk cId="0" sldId="263"/>
            <ac:grpSpMk id="15" creationId="{C53ADDCB-7138-51A6-BA64-61635B618457}"/>
          </ac:grpSpMkLst>
        </pc:grpChg>
      </pc:sldChg>
      <pc:sldChg chg="modSp mod">
        <pc:chgData name="Lauren J. Muse" userId="6a7f866b-51ae-4101-9066-ba752cebceca" providerId="ADAL" clId="{3DFBAA23-8598-450C-A952-C0FA7A239A1B}" dt="2023-12-26T20:37:51.898" v="3587" actId="14100"/>
        <pc:sldMkLst>
          <pc:docMk/>
          <pc:sldMk cId="0" sldId="265"/>
        </pc:sldMkLst>
        <pc:spChg chg="mod">
          <ac:chgData name="Lauren J. Muse" userId="6a7f866b-51ae-4101-9066-ba752cebceca" providerId="ADAL" clId="{3DFBAA23-8598-450C-A952-C0FA7A239A1B}" dt="2023-12-26T20:37:51.898" v="3587" actId="14100"/>
          <ac:spMkLst>
            <pc:docMk/>
            <pc:sldMk cId="0" sldId="265"/>
            <ac:spMk id="21" creationId="{00000000-0000-0000-0000-000000000000}"/>
          </ac:spMkLst>
        </pc:spChg>
      </pc:sldChg>
      <pc:sldChg chg="modSp mod">
        <pc:chgData name="Lauren J. Muse" userId="6a7f866b-51ae-4101-9066-ba752cebceca" providerId="ADAL" clId="{3DFBAA23-8598-450C-A952-C0FA7A239A1B}" dt="2023-12-26T20:43:22.514" v="3615" actId="2711"/>
        <pc:sldMkLst>
          <pc:docMk/>
          <pc:sldMk cId="0" sldId="267"/>
        </pc:sldMkLst>
        <pc:spChg chg="mod">
          <ac:chgData name="Lauren J. Muse" userId="6a7f866b-51ae-4101-9066-ba752cebceca" providerId="ADAL" clId="{3DFBAA23-8598-450C-A952-C0FA7A239A1B}" dt="2023-12-26T20:43:22.514" v="3615" actId="2711"/>
          <ac:spMkLst>
            <pc:docMk/>
            <pc:sldMk cId="0" sldId="267"/>
            <ac:spMk id="8" creationId="{00000000-0000-0000-0000-000000000000}"/>
          </ac:spMkLst>
        </pc:spChg>
      </pc:sldChg>
      <pc:sldChg chg="del">
        <pc:chgData name="Lauren J. Muse" userId="6a7f866b-51ae-4101-9066-ba752cebceca" providerId="ADAL" clId="{3DFBAA23-8598-450C-A952-C0FA7A239A1B}" dt="2023-12-26T17:02:53.808" v="1284" actId="2696"/>
        <pc:sldMkLst>
          <pc:docMk/>
          <pc:sldMk cId="0" sldId="268"/>
        </pc:sldMkLst>
      </pc:sldChg>
      <pc:sldChg chg="del">
        <pc:chgData name="Lauren J. Muse" userId="6a7f866b-51ae-4101-9066-ba752cebceca" providerId="ADAL" clId="{3DFBAA23-8598-450C-A952-C0FA7A239A1B}" dt="2023-12-26T17:02:59.121" v="1285" actId="2696"/>
        <pc:sldMkLst>
          <pc:docMk/>
          <pc:sldMk cId="0" sldId="269"/>
        </pc:sldMkLst>
      </pc:sldChg>
      <pc:sldChg chg="del">
        <pc:chgData name="Lauren J. Muse" userId="6a7f866b-51ae-4101-9066-ba752cebceca" providerId="ADAL" clId="{3DFBAA23-8598-450C-A952-C0FA7A239A1B}" dt="2023-12-26T17:03:04.600" v="1286" actId="2696"/>
        <pc:sldMkLst>
          <pc:docMk/>
          <pc:sldMk cId="0" sldId="270"/>
        </pc:sldMkLst>
      </pc:sldChg>
      <pc:sldChg chg="del">
        <pc:chgData name="Lauren J. Muse" userId="6a7f866b-51ae-4101-9066-ba752cebceca" providerId="ADAL" clId="{3DFBAA23-8598-450C-A952-C0FA7A239A1B}" dt="2023-12-26T17:03:08.588" v="1287" actId="2696"/>
        <pc:sldMkLst>
          <pc:docMk/>
          <pc:sldMk cId="0" sldId="271"/>
        </pc:sldMkLst>
      </pc:sldChg>
      <pc:sldChg chg="del">
        <pc:chgData name="Lauren J. Muse" userId="6a7f866b-51ae-4101-9066-ba752cebceca" providerId="ADAL" clId="{3DFBAA23-8598-450C-A952-C0FA7A239A1B}" dt="2023-12-26T17:03:13.274" v="1288" actId="2696"/>
        <pc:sldMkLst>
          <pc:docMk/>
          <pc:sldMk cId="0" sldId="272"/>
        </pc:sldMkLst>
      </pc:sldChg>
      <pc:sldChg chg="del">
        <pc:chgData name="Lauren J. Muse" userId="6a7f866b-51ae-4101-9066-ba752cebceca" providerId="ADAL" clId="{3DFBAA23-8598-450C-A952-C0FA7A239A1B}" dt="2023-12-26T17:03:29.083" v="1289" actId="2696"/>
        <pc:sldMkLst>
          <pc:docMk/>
          <pc:sldMk cId="0" sldId="273"/>
        </pc:sldMkLst>
      </pc:sldChg>
      <pc:sldChg chg="modSp mod">
        <pc:chgData name="Lauren J. Muse" userId="6a7f866b-51ae-4101-9066-ba752cebceca" providerId="ADAL" clId="{3DFBAA23-8598-450C-A952-C0FA7A239A1B}" dt="2023-12-26T20:40:54.472" v="3610" actId="2711"/>
        <pc:sldMkLst>
          <pc:docMk/>
          <pc:sldMk cId="0" sldId="274"/>
        </pc:sldMkLst>
        <pc:spChg chg="mod">
          <ac:chgData name="Lauren J. Muse" userId="6a7f866b-51ae-4101-9066-ba752cebceca" providerId="ADAL" clId="{3DFBAA23-8598-450C-A952-C0FA7A239A1B}" dt="2023-12-26T20:40:29.068" v="3606" actId="1076"/>
          <ac:spMkLst>
            <pc:docMk/>
            <pc:sldMk cId="0" sldId="274"/>
            <ac:spMk id="2" creationId="{00000000-0000-0000-0000-000000000000}"/>
          </ac:spMkLst>
        </pc:spChg>
        <pc:spChg chg="mod">
          <ac:chgData name="Lauren J. Muse" userId="6a7f866b-51ae-4101-9066-ba752cebceca" providerId="ADAL" clId="{3DFBAA23-8598-450C-A952-C0FA7A239A1B}" dt="2023-12-26T20:40:54.472" v="3610" actId="2711"/>
          <ac:spMkLst>
            <pc:docMk/>
            <pc:sldMk cId="0" sldId="274"/>
            <ac:spMk id="31" creationId="{00000000-0000-0000-0000-000000000000}"/>
          </ac:spMkLst>
        </pc:spChg>
      </pc:sldChg>
      <pc:sldChg chg="del">
        <pc:chgData name="Lauren J. Muse" userId="6a7f866b-51ae-4101-9066-ba752cebceca" providerId="ADAL" clId="{3DFBAA23-8598-450C-A952-C0FA7A239A1B}" dt="2023-12-26T17:03:55.023" v="1290" actId="2696"/>
        <pc:sldMkLst>
          <pc:docMk/>
          <pc:sldMk cId="0" sldId="275"/>
        </pc:sldMkLst>
      </pc:sldChg>
      <pc:sldChg chg="del">
        <pc:chgData name="Lauren J. Muse" userId="6a7f866b-51ae-4101-9066-ba752cebceca" providerId="ADAL" clId="{3DFBAA23-8598-450C-A952-C0FA7A239A1B}" dt="2023-12-26T17:04:00.435" v="1291" actId="2696"/>
        <pc:sldMkLst>
          <pc:docMk/>
          <pc:sldMk cId="0" sldId="276"/>
        </pc:sldMkLst>
      </pc:sldChg>
      <pc:sldChg chg="del">
        <pc:chgData name="Lauren J. Muse" userId="6a7f866b-51ae-4101-9066-ba752cebceca" providerId="ADAL" clId="{3DFBAA23-8598-450C-A952-C0FA7A239A1B}" dt="2023-12-26T17:04:45.766" v="1292" actId="2696"/>
        <pc:sldMkLst>
          <pc:docMk/>
          <pc:sldMk cId="0" sldId="278"/>
        </pc:sldMkLst>
      </pc:sldChg>
      <pc:sldChg chg="del">
        <pc:chgData name="Lauren J. Muse" userId="6a7f866b-51ae-4101-9066-ba752cebceca" providerId="ADAL" clId="{3DFBAA23-8598-450C-A952-C0FA7A239A1B}" dt="2023-12-26T17:05:04.574" v="1295" actId="2696"/>
        <pc:sldMkLst>
          <pc:docMk/>
          <pc:sldMk cId="0" sldId="279"/>
        </pc:sldMkLst>
      </pc:sldChg>
      <pc:sldChg chg="del">
        <pc:chgData name="Lauren J. Muse" userId="6a7f866b-51ae-4101-9066-ba752cebceca" providerId="ADAL" clId="{3DFBAA23-8598-450C-A952-C0FA7A239A1B}" dt="2023-12-26T17:05:08.989" v="1296" actId="2696"/>
        <pc:sldMkLst>
          <pc:docMk/>
          <pc:sldMk cId="0" sldId="280"/>
        </pc:sldMkLst>
      </pc:sldChg>
      <pc:sldChg chg="del">
        <pc:chgData name="Lauren J. Muse" userId="6a7f866b-51ae-4101-9066-ba752cebceca" providerId="ADAL" clId="{3DFBAA23-8598-450C-A952-C0FA7A239A1B}" dt="2023-12-26T17:05:13.727" v="1297" actId="2696"/>
        <pc:sldMkLst>
          <pc:docMk/>
          <pc:sldMk cId="0" sldId="281"/>
        </pc:sldMkLst>
      </pc:sldChg>
      <pc:sldChg chg="addSp delSp modSp mod">
        <pc:chgData name="Lauren J. Muse" userId="6a7f866b-51ae-4101-9066-ba752cebceca" providerId="ADAL" clId="{3DFBAA23-8598-450C-A952-C0FA7A239A1B}" dt="2023-12-26T20:39:51.497" v="3605" actId="1076"/>
        <pc:sldMkLst>
          <pc:docMk/>
          <pc:sldMk cId="0" sldId="282"/>
        </pc:sldMkLst>
        <pc:spChg chg="del">
          <ac:chgData name="Lauren J. Muse" userId="6a7f866b-51ae-4101-9066-ba752cebceca" providerId="ADAL" clId="{3DFBAA23-8598-450C-A952-C0FA7A239A1B}" dt="2023-12-26T17:09:47.342" v="1477" actId="478"/>
          <ac:spMkLst>
            <pc:docMk/>
            <pc:sldMk cId="0" sldId="282"/>
            <ac:spMk id="57" creationId="{00000000-0000-0000-0000-000000000000}"/>
          </ac:spMkLst>
        </pc:spChg>
        <pc:spChg chg="mod">
          <ac:chgData name="Lauren J. Muse" userId="6a7f866b-51ae-4101-9066-ba752cebceca" providerId="ADAL" clId="{3DFBAA23-8598-450C-A952-C0FA7A239A1B}" dt="2023-12-26T17:08:54.437" v="1476" actId="20577"/>
          <ac:spMkLst>
            <pc:docMk/>
            <pc:sldMk cId="0" sldId="282"/>
            <ac:spMk id="60" creationId="{00000000-0000-0000-0000-000000000000}"/>
          </ac:spMkLst>
        </pc:spChg>
        <pc:spChg chg="mod">
          <ac:chgData name="Lauren J. Muse" userId="6a7f866b-51ae-4101-9066-ba752cebceca" providerId="ADAL" clId="{3DFBAA23-8598-450C-A952-C0FA7A239A1B}" dt="2023-12-26T20:39:51.497" v="3605" actId="1076"/>
          <ac:spMkLst>
            <pc:docMk/>
            <pc:sldMk cId="0" sldId="282"/>
            <ac:spMk id="71" creationId="{00000000-0000-0000-0000-000000000000}"/>
          </ac:spMkLst>
        </pc:spChg>
        <pc:spChg chg="mod">
          <ac:chgData name="Lauren J. Muse" userId="6a7f866b-51ae-4101-9066-ba752cebceca" providerId="ADAL" clId="{3DFBAA23-8598-450C-A952-C0FA7A239A1B}" dt="2023-12-26T17:07:16.144" v="1310" actId="20577"/>
          <ac:spMkLst>
            <pc:docMk/>
            <pc:sldMk cId="0" sldId="282"/>
            <ac:spMk id="74" creationId="{00000000-0000-0000-0000-000000000000}"/>
          </ac:spMkLst>
        </pc:spChg>
        <pc:spChg chg="mod">
          <ac:chgData name="Lauren J. Muse" userId="6a7f866b-51ae-4101-9066-ba752cebceca" providerId="ADAL" clId="{3DFBAA23-8598-450C-A952-C0FA7A239A1B}" dt="2023-12-26T17:07:23.015" v="1312" actId="20577"/>
          <ac:spMkLst>
            <pc:docMk/>
            <pc:sldMk cId="0" sldId="282"/>
            <ac:spMk id="78" creationId="{00000000-0000-0000-0000-000000000000}"/>
          </ac:spMkLst>
        </pc:spChg>
        <pc:spChg chg="mod">
          <ac:chgData name="Lauren J. Muse" userId="6a7f866b-51ae-4101-9066-ba752cebceca" providerId="ADAL" clId="{3DFBAA23-8598-450C-A952-C0FA7A239A1B}" dt="2023-12-26T17:07:26.981" v="1314" actId="20577"/>
          <ac:spMkLst>
            <pc:docMk/>
            <pc:sldMk cId="0" sldId="282"/>
            <ac:spMk id="79" creationId="{00000000-0000-0000-0000-000000000000}"/>
          </ac:spMkLst>
        </pc:spChg>
        <pc:spChg chg="mod">
          <ac:chgData name="Lauren J. Muse" userId="6a7f866b-51ae-4101-9066-ba752cebceca" providerId="ADAL" clId="{3DFBAA23-8598-450C-A952-C0FA7A239A1B}" dt="2023-12-26T17:07:48.472" v="1348" actId="20577"/>
          <ac:spMkLst>
            <pc:docMk/>
            <pc:sldMk cId="0" sldId="282"/>
            <ac:spMk id="82" creationId="{00000000-0000-0000-0000-000000000000}"/>
          </ac:spMkLst>
        </pc:spChg>
        <pc:spChg chg="mod">
          <ac:chgData name="Lauren J. Muse" userId="6a7f866b-51ae-4101-9066-ba752cebceca" providerId="ADAL" clId="{3DFBAA23-8598-450C-A952-C0FA7A239A1B}" dt="2023-12-26T17:08:15.191" v="1399" actId="20577"/>
          <ac:spMkLst>
            <pc:docMk/>
            <pc:sldMk cId="0" sldId="282"/>
            <ac:spMk id="84" creationId="{00000000-0000-0000-0000-000000000000}"/>
          </ac:spMkLst>
        </pc:spChg>
        <pc:spChg chg="mod">
          <ac:chgData name="Lauren J. Muse" userId="6a7f866b-51ae-4101-9066-ba752cebceca" providerId="ADAL" clId="{3DFBAA23-8598-450C-A952-C0FA7A239A1B}" dt="2023-12-26T17:08:20.361" v="1402" actId="20577"/>
          <ac:spMkLst>
            <pc:docMk/>
            <pc:sldMk cId="0" sldId="282"/>
            <ac:spMk id="86" creationId="{00000000-0000-0000-0000-000000000000}"/>
          </ac:spMkLst>
        </pc:spChg>
        <pc:spChg chg="mod">
          <ac:chgData name="Lauren J. Muse" userId="6a7f866b-51ae-4101-9066-ba752cebceca" providerId="ADAL" clId="{3DFBAA23-8598-450C-A952-C0FA7A239A1B}" dt="2023-12-26T17:08:32.512" v="1435" actId="20577"/>
          <ac:spMkLst>
            <pc:docMk/>
            <pc:sldMk cId="0" sldId="282"/>
            <ac:spMk id="88" creationId="{00000000-0000-0000-0000-000000000000}"/>
          </ac:spMkLst>
        </pc:spChg>
        <pc:picChg chg="add mod">
          <ac:chgData name="Lauren J. Muse" userId="6a7f866b-51ae-4101-9066-ba752cebceca" providerId="ADAL" clId="{3DFBAA23-8598-450C-A952-C0FA7A239A1B}" dt="2023-12-26T17:10:02.657" v="1481" actId="962"/>
          <ac:picMkLst>
            <pc:docMk/>
            <pc:sldMk cId="0" sldId="282"/>
            <ac:picMk id="91" creationId="{D260F24A-0897-FF0D-AD40-5FDE513CA89F}"/>
          </ac:picMkLst>
        </pc:picChg>
      </pc:sldChg>
      <pc:sldChg chg="addSp delSp modSp add del mod ord">
        <pc:chgData name="Lauren J. Muse" userId="6a7f866b-51ae-4101-9066-ba752cebceca" providerId="ADAL" clId="{3DFBAA23-8598-450C-A952-C0FA7A239A1B}" dt="2023-12-26T20:33:28.583" v="3574" actId="207"/>
        <pc:sldMkLst>
          <pc:docMk/>
          <pc:sldMk cId="2797304940" sldId="283"/>
        </pc:sldMkLst>
        <pc:spChg chg="mod">
          <ac:chgData name="Lauren J. Muse" userId="6a7f866b-51ae-4101-9066-ba752cebceca" providerId="ADAL" clId="{3DFBAA23-8598-450C-A952-C0FA7A239A1B}" dt="2023-12-26T18:46:10.449" v="2762" actId="1076"/>
          <ac:spMkLst>
            <pc:docMk/>
            <pc:sldMk cId="2797304940" sldId="283"/>
            <ac:spMk id="2" creationId="{00000000-0000-0000-0000-000000000000}"/>
          </ac:spMkLst>
        </pc:spChg>
        <pc:spChg chg="mod">
          <ac:chgData name="Lauren J. Muse" userId="6a7f866b-51ae-4101-9066-ba752cebceca" providerId="ADAL" clId="{3DFBAA23-8598-450C-A952-C0FA7A239A1B}" dt="2023-12-26T20:31:16.174" v="3569" actId="1076"/>
          <ac:spMkLst>
            <pc:docMk/>
            <pc:sldMk cId="2797304940" sldId="283"/>
            <ac:spMk id="3" creationId="{00000000-0000-0000-0000-000000000000}"/>
          </ac:spMkLst>
        </pc:spChg>
        <pc:spChg chg="mod">
          <ac:chgData name="Lauren J. Muse" userId="6a7f866b-51ae-4101-9066-ba752cebceca" providerId="ADAL" clId="{3DFBAA23-8598-450C-A952-C0FA7A239A1B}" dt="2023-12-26T19:01:17.429" v="2835" actId="20577"/>
          <ac:spMkLst>
            <pc:docMk/>
            <pc:sldMk cId="2797304940" sldId="283"/>
            <ac:spMk id="5" creationId="{00000000-0000-0000-0000-000000000000}"/>
          </ac:spMkLst>
        </pc:spChg>
        <pc:spChg chg="mod">
          <ac:chgData name="Lauren J. Muse" userId="6a7f866b-51ae-4101-9066-ba752cebceca" providerId="ADAL" clId="{3DFBAA23-8598-450C-A952-C0FA7A239A1B}" dt="2023-12-26T18:28:11.024" v="2425" actId="20577"/>
          <ac:spMkLst>
            <pc:docMk/>
            <pc:sldMk cId="2797304940" sldId="283"/>
            <ac:spMk id="7" creationId="{00000000-0000-0000-0000-000000000000}"/>
          </ac:spMkLst>
        </pc:spChg>
        <pc:spChg chg="mod">
          <ac:chgData name="Lauren J. Muse" userId="6a7f866b-51ae-4101-9066-ba752cebceca" providerId="ADAL" clId="{3DFBAA23-8598-450C-A952-C0FA7A239A1B}" dt="2023-12-26T18:28:34.051" v="2600" actId="20577"/>
          <ac:spMkLst>
            <pc:docMk/>
            <pc:sldMk cId="2797304940" sldId="283"/>
            <ac:spMk id="8" creationId="{00000000-0000-0000-0000-000000000000}"/>
          </ac:spMkLst>
        </pc:spChg>
        <pc:spChg chg="del topLvl">
          <ac:chgData name="Lauren J. Muse" userId="6a7f866b-51ae-4101-9066-ba752cebceca" providerId="ADAL" clId="{3DFBAA23-8598-450C-A952-C0FA7A239A1B}" dt="2023-12-26T18:29:51.592" v="2602" actId="478"/>
          <ac:spMkLst>
            <pc:docMk/>
            <pc:sldMk cId="2797304940" sldId="283"/>
            <ac:spMk id="10" creationId="{00000000-0000-0000-0000-000000000000}"/>
          </ac:spMkLst>
        </pc:spChg>
        <pc:spChg chg="del topLvl">
          <ac:chgData name="Lauren J. Muse" userId="6a7f866b-51ae-4101-9066-ba752cebceca" providerId="ADAL" clId="{3DFBAA23-8598-450C-A952-C0FA7A239A1B}" dt="2023-12-26T18:30:00.428" v="2603" actId="478"/>
          <ac:spMkLst>
            <pc:docMk/>
            <pc:sldMk cId="2797304940" sldId="283"/>
            <ac:spMk id="11" creationId="{00000000-0000-0000-0000-000000000000}"/>
          </ac:spMkLst>
        </pc:spChg>
        <pc:spChg chg="del mod topLvl">
          <ac:chgData name="Lauren J. Muse" userId="6a7f866b-51ae-4101-9066-ba752cebceca" providerId="ADAL" clId="{3DFBAA23-8598-450C-A952-C0FA7A239A1B}" dt="2023-12-26T18:30:06.298" v="2605" actId="478"/>
          <ac:spMkLst>
            <pc:docMk/>
            <pc:sldMk cId="2797304940" sldId="283"/>
            <ac:spMk id="13" creationId="{00000000-0000-0000-0000-000000000000}"/>
          </ac:spMkLst>
        </pc:spChg>
        <pc:spChg chg="del topLvl">
          <ac:chgData name="Lauren J. Muse" userId="6a7f866b-51ae-4101-9066-ba752cebceca" providerId="ADAL" clId="{3DFBAA23-8598-450C-A952-C0FA7A239A1B}" dt="2023-12-26T18:30:09.428" v="2606" actId="478"/>
          <ac:spMkLst>
            <pc:docMk/>
            <pc:sldMk cId="2797304940" sldId="283"/>
            <ac:spMk id="14" creationId="{00000000-0000-0000-0000-000000000000}"/>
          </ac:spMkLst>
        </pc:spChg>
        <pc:spChg chg="del topLvl">
          <ac:chgData name="Lauren J. Muse" userId="6a7f866b-51ae-4101-9066-ba752cebceca" providerId="ADAL" clId="{3DFBAA23-8598-450C-A952-C0FA7A239A1B}" dt="2023-12-26T18:30:12.863" v="2607" actId="478"/>
          <ac:spMkLst>
            <pc:docMk/>
            <pc:sldMk cId="2797304940" sldId="283"/>
            <ac:spMk id="16" creationId="{FB6E9194-E45A-5E3C-72ED-16BA6A30E69E}"/>
          </ac:spMkLst>
        </pc:spChg>
        <pc:spChg chg="del topLvl">
          <ac:chgData name="Lauren J. Muse" userId="6a7f866b-51ae-4101-9066-ba752cebceca" providerId="ADAL" clId="{3DFBAA23-8598-450C-A952-C0FA7A239A1B}" dt="2023-12-26T18:30:15.749" v="2608" actId="478"/>
          <ac:spMkLst>
            <pc:docMk/>
            <pc:sldMk cId="2797304940" sldId="283"/>
            <ac:spMk id="17" creationId="{314C61AE-10CF-58CC-F9C3-13D83623A57D}"/>
          </ac:spMkLst>
        </pc:spChg>
        <pc:spChg chg="add mod">
          <ac:chgData name="Lauren J. Muse" userId="6a7f866b-51ae-4101-9066-ba752cebceca" providerId="ADAL" clId="{3DFBAA23-8598-450C-A952-C0FA7A239A1B}" dt="2023-12-26T20:33:28.583" v="3574" actId="207"/>
          <ac:spMkLst>
            <pc:docMk/>
            <pc:sldMk cId="2797304940" sldId="283"/>
            <ac:spMk id="18" creationId="{74B66659-91D0-E566-EA3F-338023E79828}"/>
          </ac:spMkLst>
        </pc:spChg>
        <pc:spChg chg="add del mod ord">
          <ac:chgData name="Lauren J. Muse" userId="6a7f866b-51ae-4101-9066-ba752cebceca" providerId="ADAL" clId="{3DFBAA23-8598-450C-A952-C0FA7A239A1B}" dt="2023-12-26T18:34:54.358" v="2640" actId="478"/>
          <ac:spMkLst>
            <pc:docMk/>
            <pc:sldMk cId="2797304940" sldId="283"/>
            <ac:spMk id="19" creationId="{48B61FA6-91D8-B534-C8D6-7E17CCE8B495}"/>
          </ac:spMkLst>
        </pc:spChg>
        <pc:spChg chg="add del mod">
          <ac:chgData name="Lauren J. Muse" userId="6a7f866b-51ae-4101-9066-ba752cebceca" providerId="ADAL" clId="{3DFBAA23-8598-450C-A952-C0FA7A239A1B}" dt="2023-12-26T18:46:25.183" v="2766"/>
          <ac:spMkLst>
            <pc:docMk/>
            <pc:sldMk cId="2797304940" sldId="283"/>
            <ac:spMk id="20" creationId="{B1B5A8A0-AF6B-C025-746F-5F808A7F6349}"/>
          </ac:spMkLst>
        </pc:spChg>
        <pc:grpChg chg="del">
          <ac:chgData name="Lauren J. Muse" userId="6a7f866b-51ae-4101-9066-ba752cebceca" providerId="ADAL" clId="{3DFBAA23-8598-450C-A952-C0FA7A239A1B}" dt="2023-12-26T18:28:37.983" v="2601" actId="478"/>
          <ac:grpSpMkLst>
            <pc:docMk/>
            <pc:sldMk cId="2797304940" sldId="283"/>
            <ac:grpSpMk id="6" creationId="{00000000-0000-0000-0000-000000000000}"/>
          </ac:grpSpMkLst>
        </pc:grpChg>
        <pc:grpChg chg="del">
          <ac:chgData name="Lauren J. Muse" userId="6a7f866b-51ae-4101-9066-ba752cebceca" providerId="ADAL" clId="{3DFBAA23-8598-450C-A952-C0FA7A239A1B}" dt="2023-12-26T18:29:51.592" v="2602" actId="478"/>
          <ac:grpSpMkLst>
            <pc:docMk/>
            <pc:sldMk cId="2797304940" sldId="283"/>
            <ac:grpSpMk id="9" creationId="{00000000-0000-0000-0000-000000000000}"/>
          </ac:grpSpMkLst>
        </pc:grpChg>
        <pc:grpChg chg="del">
          <ac:chgData name="Lauren J. Muse" userId="6a7f866b-51ae-4101-9066-ba752cebceca" providerId="ADAL" clId="{3DFBAA23-8598-450C-A952-C0FA7A239A1B}" dt="2023-12-26T18:30:06.298" v="2605" actId="478"/>
          <ac:grpSpMkLst>
            <pc:docMk/>
            <pc:sldMk cId="2797304940" sldId="283"/>
            <ac:grpSpMk id="12" creationId="{00000000-0000-0000-0000-000000000000}"/>
          </ac:grpSpMkLst>
        </pc:grpChg>
        <pc:grpChg chg="del">
          <ac:chgData name="Lauren J. Muse" userId="6a7f866b-51ae-4101-9066-ba752cebceca" providerId="ADAL" clId="{3DFBAA23-8598-450C-A952-C0FA7A239A1B}" dt="2023-12-26T18:30:12.863" v="2607" actId="478"/>
          <ac:grpSpMkLst>
            <pc:docMk/>
            <pc:sldMk cId="2797304940" sldId="283"/>
            <ac:grpSpMk id="15" creationId="{C53ADDCB-7138-51A6-BA64-61635B618457}"/>
          </ac:grpSpMkLst>
        </pc:grpChg>
        <pc:picChg chg="add mod">
          <ac:chgData name="Lauren J. Muse" userId="6a7f866b-51ae-4101-9066-ba752cebceca" providerId="ADAL" clId="{3DFBAA23-8598-450C-A952-C0FA7A239A1B}" dt="2023-12-26T19:07:04.556" v="2868" actId="14100"/>
          <ac:picMkLst>
            <pc:docMk/>
            <pc:sldMk cId="2797304940" sldId="283"/>
            <ac:picMk id="22" creationId="{019C17C7-8BF6-B68E-F37C-EA7DCDED1ECC}"/>
          </ac:picMkLst>
        </pc:picChg>
      </pc:sldChg>
      <pc:sldChg chg="addSp delSp modSp add del mod">
        <pc:chgData name="Lauren J. Muse" userId="6a7f866b-51ae-4101-9066-ba752cebceca" providerId="ADAL" clId="{3DFBAA23-8598-450C-A952-C0FA7A239A1B}" dt="2023-12-26T18:42:13.169" v="2751" actId="14100"/>
        <pc:sldMkLst>
          <pc:docMk/>
          <pc:sldMk cId="3158490905" sldId="284"/>
        </pc:sldMkLst>
        <pc:spChg chg="del mod">
          <ac:chgData name="Lauren J. Muse" userId="6a7f866b-51ae-4101-9066-ba752cebceca" providerId="ADAL" clId="{3DFBAA23-8598-450C-A952-C0FA7A239A1B}" dt="2023-12-26T18:41:20.788" v="2745" actId="478"/>
          <ac:spMkLst>
            <pc:docMk/>
            <pc:sldMk cId="3158490905" sldId="284"/>
            <ac:spMk id="2" creationId="{00000000-0000-0000-0000-000000000000}"/>
          </ac:spMkLst>
        </pc:spChg>
        <pc:spChg chg="mod ord">
          <ac:chgData name="Lauren J. Muse" userId="6a7f866b-51ae-4101-9066-ba752cebceca" providerId="ADAL" clId="{3DFBAA23-8598-450C-A952-C0FA7A239A1B}" dt="2023-12-26T18:41:55.678" v="2748" actId="1076"/>
          <ac:spMkLst>
            <pc:docMk/>
            <pc:sldMk cId="3158490905" sldId="284"/>
            <ac:spMk id="3" creationId="{00000000-0000-0000-0000-000000000000}"/>
          </ac:spMkLst>
        </pc:spChg>
        <pc:spChg chg="mod">
          <ac:chgData name="Lauren J. Muse" userId="6a7f866b-51ae-4101-9066-ba752cebceca" providerId="ADAL" clId="{3DFBAA23-8598-450C-A952-C0FA7A239A1B}" dt="2023-12-26T18:38:46.861" v="2731" actId="1076"/>
          <ac:spMkLst>
            <pc:docMk/>
            <pc:sldMk cId="3158490905" sldId="284"/>
            <ac:spMk id="4" creationId="{00000000-0000-0000-0000-000000000000}"/>
          </ac:spMkLst>
        </pc:spChg>
        <pc:spChg chg="del">
          <ac:chgData name="Lauren J. Muse" userId="6a7f866b-51ae-4101-9066-ba752cebceca" providerId="ADAL" clId="{3DFBAA23-8598-450C-A952-C0FA7A239A1B}" dt="2023-12-26T18:37:38.454" v="2720" actId="478"/>
          <ac:spMkLst>
            <pc:docMk/>
            <pc:sldMk cId="3158490905" sldId="284"/>
            <ac:spMk id="5" creationId="{00000000-0000-0000-0000-000000000000}"/>
          </ac:spMkLst>
        </pc:spChg>
        <pc:spChg chg="del topLvl">
          <ac:chgData name="Lauren J. Muse" userId="6a7f866b-51ae-4101-9066-ba752cebceca" providerId="ADAL" clId="{3DFBAA23-8598-450C-A952-C0FA7A239A1B}" dt="2023-12-26T18:37:41.435" v="2721" actId="478"/>
          <ac:spMkLst>
            <pc:docMk/>
            <pc:sldMk cId="3158490905" sldId="284"/>
            <ac:spMk id="7" creationId="{00000000-0000-0000-0000-000000000000}"/>
          </ac:spMkLst>
        </pc:spChg>
        <pc:spChg chg="del topLvl">
          <ac:chgData name="Lauren J. Muse" userId="6a7f866b-51ae-4101-9066-ba752cebceca" providerId="ADAL" clId="{3DFBAA23-8598-450C-A952-C0FA7A239A1B}" dt="2023-12-26T18:37:44.945" v="2722" actId="478"/>
          <ac:spMkLst>
            <pc:docMk/>
            <pc:sldMk cId="3158490905" sldId="284"/>
            <ac:spMk id="8" creationId="{00000000-0000-0000-0000-000000000000}"/>
          </ac:spMkLst>
        </pc:spChg>
        <pc:spChg chg="del topLvl">
          <ac:chgData name="Lauren J. Muse" userId="6a7f866b-51ae-4101-9066-ba752cebceca" providerId="ADAL" clId="{3DFBAA23-8598-450C-A952-C0FA7A239A1B}" dt="2023-12-26T18:37:47.909" v="2723" actId="478"/>
          <ac:spMkLst>
            <pc:docMk/>
            <pc:sldMk cId="3158490905" sldId="284"/>
            <ac:spMk id="10" creationId="{00000000-0000-0000-0000-000000000000}"/>
          </ac:spMkLst>
        </pc:spChg>
        <pc:spChg chg="del topLvl">
          <ac:chgData name="Lauren J. Muse" userId="6a7f866b-51ae-4101-9066-ba752cebceca" providerId="ADAL" clId="{3DFBAA23-8598-450C-A952-C0FA7A239A1B}" dt="2023-12-26T18:37:53.304" v="2724" actId="478"/>
          <ac:spMkLst>
            <pc:docMk/>
            <pc:sldMk cId="3158490905" sldId="284"/>
            <ac:spMk id="11" creationId="{00000000-0000-0000-0000-000000000000}"/>
          </ac:spMkLst>
        </pc:spChg>
        <pc:spChg chg="del topLvl">
          <ac:chgData name="Lauren J. Muse" userId="6a7f866b-51ae-4101-9066-ba752cebceca" providerId="ADAL" clId="{3DFBAA23-8598-450C-A952-C0FA7A239A1B}" dt="2023-12-26T18:37:56.770" v="2725" actId="478"/>
          <ac:spMkLst>
            <pc:docMk/>
            <pc:sldMk cId="3158490905" sldId="284"/>
            <ac:spMk id="13" creationId="{00000000-0000-0000-0000-000000000000}"/>
          </ac:spMkLst>
        </pc:spChg>
        <pc:spChg chg="del topLvl">
          <ac:chgData name="Lauren J. Muse" userId="6a7f866b-51ae-4101-9066-ba752cebceca" providerId="ADAL" clId="{3DFBAA23-8598-450C-A952-C0FA7A239A1B}" dt="2023-12-26T18:37:59.450" v="2726" actId="478"/>
          <ac:spMkLst>
            <pc:docMk/>
            <pc:sldMk cId="3158490905" sldId="284"/>
            <ac:spMk id="14" creationId="{00000000-0000-0000-0000-000000000000}"/>
          </ac:spMkLst>
        </pc:spChg>
        <pc:spChg chg="del topLvl">
          <ac:chgData name="Lauren J. Muse" userId="6a7f866b-51ae-4101-9066-ba752cebceca" providerId="ADAL" clId="{3DFBAA23-8598-450C-A952-C0FA7A239A1B}" dt="2023-12-26T18:38:03.596" v="2727" actId="478"/>
          <ac:spMkLst>
            <pc:docMk/>
            <pc:sldMk cId="3158490905" sldId="284"/>
            <ac:spMk id="16" creationId="{FB6E9194-E45A-5E3C-72ED-16BA6A30E69E}"/>
          </ac:spMkLst>
        </pc:spChg>
        <pc:spChg chg="del topLvl">
          <ac:chgData name="Lauren J. Muse" userId="6a7f866b-51ae-4101-9066-ba752cebceca" providerId="ADAL" clId="{3DFBAA23-8598-450C-A952-C0FA7A239A1B}" dt="2023-12-26T18:38:08.540" v="2728" actId="478"/>
          <ac:spMkLst>
            <pc:docMk/>
            <pc:sldMk cId="3158490905" sldId="284"/>
            <ac:spMk id="17" creationId="{314C61AE-10CF-58CC-F9C3-13D83623A57D}"/>
          </ac:spMkLst>
        </pc:spChg>
        <pc:grpChg chg="del">
          <ac:chgData name="Lauren J. Muse" userId="6a7f866b-51ae-4101-9066-ba752cebceca" providerId="ADAL" clId="{3DFBAA23-8598-450C-A952-C0FA7A239A1B}" dt="2023-12-26T18:37:41.435" v="2721" actId="478"/>
          <ac:grpSpMkLst>
            <pc:docMk/>
            <pc:sldMk cId="3158490905" sldId="284"/>
            <ac:grpSpMk id="6" creationId="{00000000-0000-0000-0000-000000000000}"/>
          </ac:grpSpMkLst>
        </pc:grpChg>
        <pc:grpChg chg="del">
          <ac:chgData name="Lauren J. Muse" userId="6a7f866b-51ae-4101-9066-ba752cebceca" providerId="ADAL" clId="{3DFBAA23-8598-450C-A952-C0FA7A239A1B}" dt="2023-12-26T18:37:47.909" v="2723" actId="478"/>
          <ac:grpSpMkLst>
            <pc:docMk/>
            <pc:sldMk cId="3158490905" sldId="284"/>
            <ac:grpSpMk id="9" creationId="{00000000-0000-0000-0000-000000000000}"/>
          </ac:grpSpMkLst>
        </pc:grpChg>
        <pc:grpChg chg="del">
          <ac:chgData name="Lauren J. Muse" userId="6a7f866b-51ae-4101-9066-ba752cebceca" providerId="ADAL" clId="{3DFBAA23-8598-450C-A952-C0FA7A239A1B}" dt="2023-12-26T18:37:56.770" v="2725" actId="478"/>
          <ac:grpSpMkLst>
            <pc:docMk/>
            <pc:sldMk cId="3158490905" sldId="284"/>
            <ac:grpSpMk id="12" creationId="{00000000-0000-0000-0000-000000000000}"/>
          </ac:grpSpMkLst>
        </pc:grpChg>
        <pc:grpChg chg="del">
          <ac:chgData name="Lauren J. Muse" userId="6a7f866b-51ae-4101-9066-ba752cebceca" providerId="ADAL" clId="{3DFBAA23-8598-450C-A952-C0FA7A239A1B}" dt="2023-12-26T18:38:03.596" v="2727" actId="478"/>
          <ac:grpSpMkLst>
            <pc:docMk/>
            <pc:sldMk cId="3158490905" sldId="284"/>
            <ac:grpSpMk id="15" creationId="{C53ADDCB-7138-51A6-BA64-61635B618457}"/>
          </ac:grpSpMkLst>
        </pc:grpChg>
        <pc:picChg chg="add mod">
          <ac:chgData name="Lauren J. Muse" userId="6a7f866b-51ae-4101-9066-ba752cebceca" providerId="ADAL" clId="{3DFBAA23-8598-450C-A952-C0FA7A239A1B}" dt="2023-12-26T18:42:13.169" v="2751" actId="14100"/>
          <ac:picMkLst>
            <pc:docMk/>
            <pc:sldMk cId="3158490905" sldId="284"/>
            <ac:picMk id="19" creationId="{51305143-720B-1C4C-9F7B-0D8E218C450A}"/>
          </ac:picMkLst>
        </pc:picChg>
      </pc:sldChg>
      <pc:sldChg chg="del">
        <pc:chgData name="Lauren J. Muse" userId="6a7f866b-51ae-4101-9066-ba752cebceca" providerId="ADAL" clId="{3DFBAA23-8598-450C-A952-C0FA7A239A1B}" dt="2023-12-26T17:05:34.466" v="1300" actId="2696"/>
        <pc:sldMkLst>
          <pc:docMk/>
          <pc:sldMk cId="0" sldId="285"/>
        </pc:sldMkLst>
      </pc:sldChg>
      <pc:sldChg chg="del">
        <pc:chgData name="Lauren J. Muse" userId="6a7f866b-51ae-4101-9066-ba752cebceca" providerId="ADAL" clId="{3DFBAA23-8598-450C-A952-C0FA7A239A1B}" dt="2023-12-26T17:05:38.838" v="1301" actId="2696"/>
        <pc:sldMkLst>
          <pc:docMk/>
          <pc:sldMk cId="0" sldId="286"/>
        </pc:sldMkLst>
      </pc:sldChg>
      <pc:sldChg chg="add del">
        <pc:chgData name="Lauren J. Muse" userId="6a7f866b-51ae-4101-9066-ba752cebceca" providerId="ADAL" clId="{3DFBAA23-8598-450C-A952-C0FA7A239A1B}" dt="2023-12-26T17:04:59.106" v="1294" actId="2696"/>
        <pc:sldMkLst>
          <pc:docMk/>
          <pc:sldMk cId="1390265762"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31257-740C-46CB-8AAA-0C968D7CB1AB}"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A3FE2-B2F2-4610-8C9B-94BA63933359}" type="slidenum">
              <a:rPr lang="en-US" smtClean="0"/>
              <a:t>‹#›</a:t>
            </a:fld>
            <a:endParaRPr lang="en-US"/>
          </a:p>
        </p:txBody>
      </p:sp>
    </p:spTree>
    <p:extLst>
      <p:ext uri="{BB962C8B-B14F-4D97-AF65-F5344CB8AC3E}">
        <p14:creationId xmlns:p14="http://schemas.microsoft.com/office/powerpoint/2010/main" val="48673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A3FE2-B2F2-4610-8C9B-94BA63933359}" type="slidenum">
              <a:rPr lang="en-US" smtClean="0"/>
              <a:t>2</a:t>
            </a:fld>
            <a:endParaRPr lang="en-US"/>
          </a:p>
        </p:txBody>
      </p:sp>
    </p:spTree>
    <p:extLst>
      <p:ext uri="{BB962C8B-B14F-4D97-AF65-F5344CB8AC3E}">
        <p14:creationId xmlns:p14="http://schemas.microsoft.com/office/powerpoint/2010/main" val="387806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A3FE2-B2F2-4610-8C9B-94BA63933359}" type="slidenum">
              <a:rPr lang="en-US" smtClean="0"/>
              <a:t>3</a:t>
            </a:fld>
            <a:endParaRPr lang="en-US"/>
          </a:p>
        </p:txBody>
      </p:sp>
    </p:spTree>
    <p:extLst>
      <p:ext uri="{BB962C8B-B14F-4D97-AF65-F5344CB8AC3E}">
        <p14:creationId xmlns:p14="http://schemas.microsoft.com/office/powerpoint/2010/main" val="367736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A3FE2-B2F2-4610-8C9B-94BA63933359}" type="slidenum">
              <a:rPr lang="en-US" smtClean="0"/>
              <a:t>5</a:t>
            </a:fld>
            <a:endParaRPr lang="en-US"/>
          </a:p>
        </p:txBody>
      </p:sp>
    </p:spTree>
    <p:extLst>
      <p:ext uri="{BB962C8B-B14F-4D97-AF65-F5344CB8AC3E}">
        <p14:creationId xmlns:p14="http://schemas.microsoft.com/office/powerpoint/2010/main" val="404160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a:t>
            </a:r>
            <a:r>
              <a:rPr lang="en-US" sz="1800" b="0" i="0" dirty="0">
                <a:solidFill>
                  <a:srgbClr val="000000"/>
                </a:solidFill>
                <a:effectLst/>
                <a:latin typeface="Aptos" panose="020B0004020202020204" pitchFamily="34" charset="0"/>
              </a:rPr>
              <a:t>For sequence, we plan to have a crew begin with the consent decree sewer work across the project. We will put back temp asphalt that is in the job in order for traffic to be maintained as we complete each block.</a:t>
            </a:r>
          </a:p>
          <a:p>
            <a:pPr algn="l" fontAlgn="base"/>
            <a:endParaRPr lang="en-US" sz="1800" b="0" i="0" dirty="0">
              <a:solidFill>
                <a:srgbClr val="000000"/>
              </a:solidFill>
              <a:effectLst/>
              <a:latin typeface="Aptos" panose="020B0004020202020204" pitchFamily="34" charset="0"/>
            </a:endParaRPr>
          </a:p>
          <a:p>
            <a:pPr algn="l" fontAlgn="base"/>
            <a:r>
              <a:rPr lang="en-US" sz="1800" b="0" i="0" dirty="0">
                <a:solidFill>
                  <a:srgbClr val="000000"/>
                </a:solidFill>
                <a:effectLst/>
                <a:latin typeface="Aptos" panose="020B0004020202020204" pitchFamily="34" charset="0"/>
              </a:rPr>
              <a:t>From there, we anticipate a second crew to begin middle-end of January to begin utility work on task order 1. </a:t>
            </a:r>
          </a:p>
          <a:p>
            <a:pPr algn="l" fontAlgn="base"/>
            <a:endParaRPr lang="en-US" sz="1800" b="0" i="0" dirty="0">
              <a:solidFill>
                <a:srgbClr val="000000"/>
              </a:solidFill>
              <a:effectLst/>
              <a:latin typeface="Aptos" panose="020B0004020202020204" pitchFamily="34" charset="0"/>
            </a:endParaRPr>
          </a:p>
          <a:p>
            <a:pPr algn="l" fontAlgn="base"/>
            <a:r>
              <a:rPr lang="en-US" sz="1800" b="0" i="0" dirty="0">
                <a:solidFill>
                  <a:srgbClr val="000000"/>
                </a:solidFill>
                <a:effectLst/>
                <a:latin typeface="Aptos" panose="020B0004020202020204" pitchFamily="34" charset="0"/>
              </a:rPr>
              <a:t>To simplify, I separated the job into 2 groups that will being worked on simultaneously.</a:t>
            </a:r>
          </a:p>
          <a:p>
            <a:pPr algn="l" fontAlgn="base"/>
            <a:endParaRPr lang="en-US" sz="1800" b="0" i="0" dirty="0">
              <a:solidFill>
                <a:srgbClr val="000000"/>
              </a:solidFill>
              <a:effectLst/>
              <a:latin typeface="Aptos" panose="020B0004020202020204" pitchFamily="34" charset="0"/>
            </a:endParaRPr>
          </a:p>
          <a:p>
            <a:pPr algn="l" fontAlgn="base"/>
            <a:r>
              <a:rPr lang="en-US" sz="1800" b="0" i="0" dirty="0">
                <a:solidFill>
                  <a:srgbClr val="000000"/>
                </a:solidFill>
                <a:effectLst/>
                <a:latin typeface="Aptos" panose="020B0004020202020204" pitchFamily="34" charset="0"/>
              </a:rPr>
              <a:t>Group 1 is consent decree sewer, TO 7, 6, &amp; 5.</a:t>
            </a:r>
          </a:p>
          <a:p>
            <a:pPr algn="l" fontAlgn="base"/>
            <a:r>
              <a:rPr lang="en-US" sz="1800" b="0" i="0" dirty="0">
                <a:solidFill>
                  <a:srgbClr val="000000"/>
                </a:solidFill>
                <a:effectLst/>
                <a:latin typeface="Aptos" panose="020B0004020202020204" pitchFamily="34" charset="0"/>
              </a:rPr>
              <a:t>Group 2 is TO 1, 2, 3, &amp; 4</a:t>
            </a:r>
          </a:p>
          <a:p>
            <a:endParaRPr lang="en-US" dirty="0"/>
          </a:p>
        </p:txBody>
      </p:sp>
      <p:sp>
        <p:nvSpPr>
          <p:cNvPr id="4" name="Slide Number Placeholder 3"/>
          <p:cNvSpPr>
            <a:spLocks noGrp="1"/>
          </p:cNvSpPr>
          <p:nvPr>
            <p:ph type="sldNum" sz="quarter" idx="5"/>
          </p:nvPr>
        </p:nvSpPr>
        <p:spPr/>
        <p:txBody>
          <a:bodyPr/>
          <a:lstStyle/>
          <a:p>
            <a:fld id="{957A3FE2-B2F2-4610-8C9B-94BA63933359}" type="slidenum">
              <a:rPr lang="en-US" smtClean="0"/>
              <a:t>9</a:t>
            </a:fld>
            <a:endParaRPr lang="en-US"/>
          </a:p>
        </p:txBody>
      </p:sp>
    </p:spTree>
    <p:extLst>
      <p:ext uri="{BB962C8B-B14F-4D97-AF65-F5344CB8AC3E}">
        <p14:creationId xmlns:p14="http://schemas.microsoft.com/office/powerpoint/2010/main" val="33353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5" Type="http://schemas.openxmlformats.org/officeDocument/2006/relationships/image" Target="../media/image59.png"/><Relationship Id="rId10" Type="http://schemas.openxmlformats.org/officeDocument/2006/relationships/image" Target="../media/image3.png"/><Relationship Id="rId4" Type="http://schemas.openxmlformats.org/officeDocument/2006/relationships/image" Target="../media/image49.svg"/><Relationship Id="rId9" Type="http://schemas.openxmlformats.org/officeDocument/2006/relationships/image" Target="../media/image54.jpe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hyperlink" Target="https://gis.nola.gov/roadwork/" TargetMode="External"/><Relationship Id="rId4" Type="http://schemas.openxmlformats.org/officeDocument/2006/relationships/image" Target="../media/image68.gif"/></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79.svg"/><Relationship Id="rId17" Type="http://schemas.openxmlformats.org/officeDocument/2006/relationships/image" Target="../media/image84.png"/><Relationship Id="rId2" Type="http://schemas.openxmlformats.org/officeDocument/2006/relationships/image" Target="../media/image70.png"/><Relationship Id="rId16"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svg"/><Relationship Id="rId15" Type="http://schemas.openxmlformats.org/officeDocument/2006/relationships/image" Target="../media/image82.png"/><Relationship Id="rId10" Type="http://schemas.openxmlformats.org/officeDocument/2006/relationships/image" Target="../media/image3.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1.svg"/></Relationships>
</file>

<file path=ppt/slides/_rels/slide1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9.sv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jpe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2.JP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30.png"/><Relationship Id="rId2" Type="http://schemas.openxmlformats.org/officeDocument/2006/relationships/image" Target="../media/image31.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121212">
              <a:alpha val="80000"/>
            </a:srgbClr>
          </a:solidFill>
        </p:spPr>
        <p:txBody>
          <a:bodyPr/>
          <a:lstStyle/>
          <a:p>
            <a:endParaRPr lang="en-US"/>
          </a:p>
        </p:txBody>
      </p:sp>
      <p:sp>
        <p:nvSpPr>
          <p:cNvPr id="3" name="AutoShape 3"/>
          <p:cNvSpPr/>
          <p:nvPr/>
        </p:nvSpPr>
        <p:spPr>
          <a:xfrm>
            <a:off x="9144000" y="9237345"/>
            <a:ext cx="9144000" cy="52822"/>
          </a:xfrm>
          <a:prstGeom prst="rect">
            <a:avLst/>
          </a:prstGeom>
          <a:solidFill>
            <a:srgbClr val="FFFFFF"/>
          </a:solidFill>
        </p:spPr>
        <p:txBody>
          <a:bodyPr/>
          <a:lstStyle/>
          <a:p>
            <a:endParaRPr lang="en-US"/>
          </a:p>
        </p:txBody>
      </p:sp>
      <p:sp>
        <p:nvSpPr>
          <p:cNvPr id="4" name="AutoShape 4"/>
          <p:cNvSpPr/>
          <p:nvPr/>
        </p:nvSpPr>
        <p:spPr>
          <a:xfrm>
            <a:off x="13856961" y="9290167"/>
            <a:ext cx="30498" cy="1028700"/>
          </a:xfrm>
          <a:prstGeom prst="rect">
            <a:avLst/>
          </a:prstGeom>
          <a:solidFill>
            <a:srgbClr val="FFFFFF"/>
          </a:solidFill>
        </p:spPr>
        <p:txBody>
          <a:bodyPr/>
          <a:lstStyle/>
          <a:p>
            <a:endParaRPr lang="en-US"/>
          </a:p>
        </p:txBody>
      </p:sp>
      <p:sp>
        <p:nvSpPr>
          <p:cNvPr id="5" name="Freeform 5"/>
          <p:cNvSpPr/>
          <p:nvPr/>
        </p:nvSpPr>
        <p:spPr>
          <a:xfrm>
            <a:off x="10294078" y="2639975"/>
            <a:ext cx="6843844" cy="1639899"/>
          </a:xfrm>
          <a:custGeom>
            <a:avLst/>
            <a:gdLst/>
            <a:ahLst/>
            <a:cxnLst/>
            <a:rect l="l" t="t" r="r" b="b"/>
            <a:pathLst>
              <a:path w="6843844" h="1639899">
                <a:moveTo>
                  <a:pt x="0" y="0"/>
                </a:moveTo>
                <a:lnTo>
                  <a:pt x="6843844" y="0"/>
                </a:lnTo>
                <a:lnTo>
                  <a:pt x="6843844" y="1639899"/>
                </a:lnTo>
                <a:lnTo>
                  <a:pt x="0" y="1639899"/>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22657" y="5302487"/>
            <a:ext cx="7329605" cy="2077492"/>
          </a:xfrm>
          <a:prstGeom prst="rect">
            <a:avLst/>
          </a:prstGeom>
        </p:spPr>
        <p:txBody>
          <a:bodyPr lIns="0" tIns="0" rIns="0" bIns="0" rtlCol="0" anchor="t">
            <a:spAutoFit/>
          </a:bodyPr>
          <a:lstStyle/>
          <a:p>
            <a:pPr algn="ctr">
              <a:lnSpc>
                <a:spcPts val="5415"/>
              </a:lnSpc>
            </a:pPr>
            <a:r>
              <a:rPr lang="en-US" sz="4750" dirty="0">
                <a:solidFill>
                  <a:srgbClr val="FFFFFF"/>
                </a:solidFill>
                <a:latin typeface="Calibri 1"/>
              </a:rPr>
              <a:t>East Carrollton Group B &amp; C Pre-Construction Community Meeting </a:t>
            </a:r>
          </a:p>
        </p:txBody>
      </p:sp>
      <p:sp>
        <p:nvSpPr>
          <p:cNvPr id="8" name="TextBox 8"/>
          <p:cNvSpPr txBox="1"/>
          <p:nvPr/>
        </p:nvSpPr>
        <p:spPr>
          <a:xfrm>
            <a:off x="14030334" y="9414658"/>
            <a:ext cx="4118121" cy="577722"/>
          </a:xfrm>
          <a:prstGeom prst="rect">
            <a:avLst/>
          </a:prstGeom>
        </p:spPr>
        <p:txBody>
          <a:bodyPr lIns="0" tIns="0" rIns="0" bIns="0" rtlCol="0" anchor="t">
            <a:spAutoFit/>
          </a:bodyPr>
          <a:lstStyle/>
          <a:p>
            <a:pPr algn="ctr">
              <a:lnSpc>
                <a:spcPts val="4798"/>
              </a:lnSpc>
            </a:pPr>
            <a:r>
              <a:rPr lang="en-US" sz="3427" spc="68" dirty="0">
                <a:solidFill>
                  <a:srgbClr val="FFFFFF"/>
                </a:solidFill>
                <a:latin typeface="Calibri 2"/>
              </a:rPr>
              <a:t>December 27, 2023</a:t>
            </a:r>
          </a:p>
        </p:txBody>
      </p:sp>
      <p:pic>
        <p:nvPicPr>
          <p:cNvPr id="12" name="Picture 11" descr="A map of a city">
            <a:extLst>
              <a:ext uri="{FF2B5EF4-FFF2-40B4-BE49-F238E27FC236}">
                <a16:creationId xmlns:a16="http://schemas.microsoft.com/office/drawing/2014/main" id="{43120B3B-519F-3602-032E-344E299B8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919459" cy="103188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D0CF"/>
        </a:solidFill>
        <a:effectLst/>
      </p:bgPr>
    </p:bg>
    <p:spTree>
      <p:nvGrpSpPr>
        <p:cNvPr id="1" name=""/>
        <p:cNvGrpSpPr/>
        <p:nvPr/>
      </p:nvGrpSpPr>
      <p:grpSpPr>
        <a:xfrm>
          <a:off x="0" y="0"/>
          <a:ext cx="0" cy="0"/>
          <a:chOff x="0" y="0"/>
          <a:chExt cx="0" cy="0"/>
        </a:xfrm>
      </p:grpSpPr>
      <p:sp>
        <p:nvSpPr>
          <p:cNvPr id="4" name="TextBox 4"/>
          <p:cNvSpPr txBox="1"/>
          <p:nvPr/>
        </p:nvSpPr>
        <p:spPr>
          <a:xfrm>
            <a:off x="-457200" y="419100"/>
            <a:ext cx="6208421" cy="458715"/>
          </a:xfrm>
          <a:prstGeom prst="rect">
            <a:avLst/>
          </a:prstGeom>
        </p:spPr>
        <p:txBody>
          <a:bodyPr lIns="0" tIns="0" rIns="0" bIns="0" rtlCol="0" anchor="t">
            <a:spAutoFit/>
          </a:bodyPr>
          <a:lstStyle/>
          <a:p>
            <a:pPr algn="r">
              <a:lnSpc>
                <a:spcPts val="3422"/>
              </a:lnSpc>
            </a:pPr>
            <a:r>
              <a:rPr lang="en-US" sz="3889" spc="-97" dirty="0">
                <a:solidFill>
                  <a:srgbClr val="121212"/>
                </a:solidFill>
                <a:latin typeface="Calibri 1 Bold"/>
              </a:rPr>
              <a:t> East Carrollton Group B &amp; C</a:t>
            </a:r>
          </a:p>
        </p:txBody>
      </p:sp>
      <p:pic>
        <p:nvPicPr>
          <p:cNvPr id="19" name="Picture 18" descr="A map of a neighborhood&#10;&#10;Description automatically generated">
            <a:extLst>
              <a:ext uri="{FF2B5EF4-FFF2-40B4-BE49-F238E27FC236}">
                <a16:creationId xmlns:a16="http://schemas.microsoft.com/office/drawing/2014/main" id="{51305143-720B-1C4C-9F7B-0D8E218C4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30705"/>
            <a:ext cx="17526000" cy="9258300"/>
          </a:xfrm>
          <a:prstGeom prst="rect">
            <a:avLst/>
          </a:prstGeom>
        </p:spPr>
      </p:pic>
      <p:sp>
        <p:nvSpPr>
          <p:cNvPr id="3" name="Freeform 3"/>
          <p:cNvSpPr/>
          <p:nvPr/>
        </p:nvSpPr>
        <p:spPr>
          <a:xfrm>
            <a:off x="14401800" y="1181100"/>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158490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2459380" y="0"/>
            <a:ext cx="5828620" cy="10287000"/>
          </a:xfrm>
          <a:prstGeom prst="rect">
            <a:avLst/>
          </a:prstGeom>
          <a:solidFill>
            <a:srgbClr val="D6D0CF"/>
          </a:solidFill>
        </p:spPr>
        <p:txBody>
          <a:bodyPr/>
          <a:lstStyle/>
          <a:p>
            <a:endParaRPr lang="en-US"/>
          </a:p>
        </p:txBody>
      </p:sp>
      <p:sp>
        <p:nvSpPr>
          <p:cNvPr id="3" name="Freeform 3"/>
          <p:cNvSpPr/>
          <p:nvPr/>
        </p:nvSpPr>
        <p:spPr>
          <a:xfrm>
            <a:off x="4643572" y="1951884"/>
            <a:ext cx="3333549" cy="2672102"/>
          </a:xfrm>
          <a:custGeom>
            <a:avLst/>
            <a:gdLst/>
            <a:ahLst/>
            <a:cxnLst/>
            <a:rect l="l" t="t" r="r" b="b"/>
            <a:pathLst>
              <a:path w="3333549" h="2672102">
                <a:moveTo>
                  <a:pt x="0" y="0"/>
                </a:moveTo>
                <a:lnTo>
                  <a:pt x="3333549" y="0"/>
                </a:lnTo>
                <a:lnTo>
                  <a:pt x="3333549" y="2672102"/>
                </a:lnTo>
                <a:lnTo>
                  <a:pt x="0" y="2672102"/>
                </a:lnTo>
                <a:lnTo>
                  <a:pt x="0" y="0"/>
                </a:lnTo>
                <a:close/>
              </a:path>
            </a:pathLst>
          </a:custGeom>
          <a:blipFill>
            <a:blip r:embed="rId2"/>
            <a:stretch>
              <a:fillRect l="-51589" r="-36079" b="-31694"/>
            </a:stretch>
          </a:blipFill>
        </p:spPr>
        <p:txBody>
          <a:bodyPr/>
          <a:lstStyle/>
          <a:p>
            <a:endParaRPr lang="en-US"/>
          </a:p>
        </p:txBody>
      </p:sp>
      <p:sp>
        <p:nvSpPr>
          <p:cNvPr id="4" name="Freeform 4"/>
          <p:cNvSpPr/>
          <p:nvPr/>
        </p:nvSpPr>
        <p:spPr>
          <a:xfrm>
            <a:off x="13094551" y="2582549"/>
            <a:ext cx="565009" cy="574408"/>
          </a:xfrm>
          <a:custGeom>
            <a:avLst/>
            <a:gdLst/>
            <a:ahLst/>
            <a:cxnLst/>
            <a:rect l="l" t="t" r="r" b="b"/>
            <a:pathLst>
              <a:path w="565009" h="574408">
                <a:moveTo>
                  <a:pt x="0" y="0"/>
                </a:moveTo>
                <a:lnTo>
                  <a:pt x="565009" y="0"/>
                </a:lnTo>
                <a:lnTo>
                  <a:pt x="565009" y="574408"/>
                </a:lnTo>
                <a:lnTo>
                  <a:pt x="0" y="57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094551" y="3546476"/>
            <a:ext cx="565009" cy="574408"/>
          </a:xfrm>
          <a:custGeom>
            <a:avLst/>
            <a:gdLst/>
            <a:ahLst/>
            <a:cxnLst/>
            <a:rect l="l" t="t" r="r" b="b"/>
            <a:pathLst>
              <a:path w="565009" h="574408">
                <a:moveTo>
                  <a:pt x="0" y="0"/>
                </a:moveTo>
                <a:lnTo>
                  <a:pt x="565009" y="0"/>
                </a:lnTo>
                <a:lnTo>
                  <a:pt x="565009" y="574408"/>
                </a:lnTo>
                <a:lnTo>
                  <a:pt x="0" y="57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094551" y="4756078"/>
            <a:ext cx="565009" cy="574408"/>
          </a:xfrm>
          <a:custGeom>
            <a:avLst/>
            <a:gdLst/>
            <a:ahLst/>
            <a:cxnLst/>
            <a:rect l="l" t="t" r="r" b="b"/>
            <a:pathLst>
              <a:path w="565009" h="574408">
                <a:moveTo>
                  <a:pt x="0" y="0"/>
                </a:moveTo>
                <a:lnTo>
                  <a:pt x="565009" y="0"/>
                </a:lnTo>
                <a:lnTo>
                  <a:pt x="565009" y="574408"/>
                </a:lnTo>
                <a:lnTo>
                  <a:pt x="0" y="57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3094551" y="6325267"/>
            <a:ext cx="565009" cy="574408"/>
          </a:xfrm>
          <a:custGeom>
            <a:avLst/>
            <a:gdLst/>
            <a:ahLst/>
            <a:cxnLst/>
            <a:rect l="l" t="t" r="r" b="b"/>
            <a:pathLst>
              <a:path w="565009" h="574408">
                <a:moveTo>
                  <a:pt x="0" y="0"/>
                </a:moveTo>
                <a:lnTo>
                  <a:pt x="565009" y="0"/>
                </a:lnTo>
                <a:lnTo>
                  <a:pt x="565009" y="574408"/>
                </a:lnTo>
                <a:lnTo>
                  <a:pt x="0" y="57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3094551" y="8116012"/>
            <a:ext cx="565009" cy="574408"/>
          </a:xfrm>
          <a:custGeom>
            <a:avLst/>
            <a:gdLst/>
            <a:ahLst/>
            <a:cxnLst/>
            <a:rect l="l" t="t" r="r" b="b"/>
            <a:pathLst>
              <a:path w="565009" h="574408">
                <a:moveTo>
                  <a:pt x="0" y="0"/>
                </a:moveTo>
                <a:lnTo>
                  <a:pt x="565009" y="0"/>
                </a:lnTo>
                <a:lnTo>
                  <a:pt x="565009" y="574408"/>
                </a:lnTo>
                <a:lnTo>
                  <a:pt x="0" y="5744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167244" y="4455915"/>
            <a:ext cx="3326655" cy="2262809"/>
          </a:xfrm>
          <a:custGeom>
            <a:avLst/>
            <a:gdLst/>
            <a:ahLst/>
            <a:cxnLst/>
            <a:rect l="l" t="t" r="r" b="b"/>
            <a:pathLst>
              <a:path w="3326655" h="2262809">
                <a:moveTo>
                  <a:pt x="0" y="0"/>
                </a:moveTo>
                <a:lnTo>
                  <a:pt x="3326655" y="0"/>
                </a:lnTo>
                <a:lnTo>
                  <a:pt x="3326655" y="2262809"/>
                </a:lnTo>
                <a:lnTo>
                  <a:pt x="0" y="2262809"/>
                </a:lnTo>
                <a:lnTo>
                  <a:pt x="0" y="0"/>
                </a:lnTo>
                <a:close/>
              </a:path>
            </a:pathLst>
          </a:custGeom>
          <a:blipFill>
            <a:blip r:embed="rId5"/>
            <a:stretch>
              <a:fillRect l="-681" t="-25031" r="-51759" b="-43050"/>
            </a:stretch>
          </a:blipFill>
        </p:spPr>
        <p:txBody>
          <a:bodyPr/>
          <a:lstStyle/>
          <a:p>
            <a:endParaRPr lang="en-US"/>
          </a:p>
        </p:txBody>
      </p:sp>
      <p:sp>
        <p:nvSpPr>
          <p:cNvPr id="10" name="Freeform 10"/>
          <p:cNvSpPr/>
          <p:nvPr/>
        </p:nvSpPr>
        <p:spPr>
          <a:xfrm>
            <a:off x="1167244" y="1951884"/>
            <a:ext cx="3326655" cy="2333945"/>
          </a:xfrm>
          <a:custGeom>
            <a:avLst/>
            <a:gdLst/>
            <a:ahLst/>
            <a:cxnLst/>
            <a:rect l="l" t="t" r="r" b="b"/>
            <a:pathLst>
              <a:path w="3326655" h="2333945">
                <a:moveTo>
                  <a:pt x="0" y="0"/>
                </a:moveTo>
                <a:lnTo>
                  <a:pt x="3326655" y="0"/>
                </a:lnTo>
                <a:lnTo>
                  <a:pt x="3326655" y="2333946"/>
                </a:lnTo>
                <a:lnTo>
                  <a:pt x="0" y="2333946"/>
                </a:lnTo>
                <a:lnTo>
                  <a:pt x="0" y="0"/>
                </a:lnTo>
                <a:close/>
              </a:path>
            </a:pathLst>
          </a:custGeom>
          <a:blipFill>
            <a:blip r:embed="rId6"/>
            <a:stretch>
              <a:fillRect t="-34654" b="-55389"/>
            </a:stretch>
          </a:blipFill>
        </p:spPr>
        <p:txBody>
          <a:bodyPr/>
          <a:lstStyle/>
          <a:p>
            <a:endParaRPr lang="en-US"/>
          </a:p>
        </p:txBody>
      </p:sp>
      <p:sp>
        <p:nvSpPr>
          <p:cNvPr id="11" name="Freeform 11"/>
          <p:cNvSpPr/>
          <p:nvPr/>
        </p:nvSpPr>
        <p:spPr>
          <a:xfrm>
            <a:off x="4643572" y="4756078"/>
            <a:ext cx="3333549" cy="1962646"/>
          </a:xfrm>
          <a:custGeom>
            <a:avLst/>
            <a:gdLst/>
            <a:ahLst/>
            <a:cxnLst/>
            <a:rect l="l" t="t" r="r" b="b"/>
            <a:pathLst>
              <a:path w="3333549" h="1962646">
                <a:moveTo>
                  <a:pt x="0" y="0"/>
                </a:moveTo>
                <a:lnTo>
                  <a:pt x="3333549" y="0"/>
                </a:lnTo>
                <a:lnTo>
                  <a:pt x="3333549" y="1962646"/>
                </a:lnTo>
                <a:lnTo>
                  <a:pt x="0" y="1962646"/>
                </a:lnTo>
                <a:lnTo>
                  <a:pt x="0" y="0"/>
                </a:lnTo>
                <a:close/>
              </a:path>
            </a:pathLst>
          </a:custGeom>
          <a:blipFill>
            <a:blip r:embed="rId7"/>
            <a:stretch>
              <a:fillRect l="-11721" t="-69101" r="-43749" b="-28948"/>
            </a:stretch>
          </a:blipFill>
        </p:spPr>
        <p:txBody>
          <a:bodyPr/>
          <a:lstStyle/>
          <a:p>
            <a:endParaRPr lang="en-US"/>
          </a:p>
        </p:txBody>
      </p:sp>
      <p:sp>
        <p:nvSpPr>
          <p:cNvPr id="12" name="Freeform 12"/>
          <p:cNvSpPr/>
          <p:nvPr/>
        </p:nvSpPr>
        <p:spPr>
          <a:xfrm>
            <a:off x="8173144" y="1950406"/>
            <a:ext cx="3267278" cy="2170478"/>
          </a:xfrm>
          <a:custGeom>
            <a:avLst/>
            <a:gdLst/>
            <a:ahLst/>
            <a:cxnLst/>
            <a:rect l="l" t="t" r="r" b="b"/>
            <a:pathLst>
              <a:path w="3267278" h="2170478">
                <a:moveTo>
                  <a:pt x="0" y="0"/>
                </a:moveTo>
                <a:lnTo>
                  <a:pt x="3267278" y="0"/>
                </a:lnTo>
                <a:lnTo>
                  <a:pt x="3267278" y="2170478"/>
                </a:lnTo>
                <a:lnTo>
                  <a:pt x="0" y="2170478"/>
                </a:lnTo>
                <a:lnTo>
                  <a:pt x="0" y="0"/>
                </a:lnTo>
                <a:close/>
              </a:path>
            </a:pathLst>
          </a:custGeom>
          <a:blipFill>
            <a:blip r:embed="rId8"/>
            <a:stretch>
              <a:fillRect t="-31048" b="-19483"/>
            </a:stretch>
          </a:blipFill>
        </p:spPr>
        <p:txBody>
          <a:bodyPr/>
          <a:lstStyle/>
          <a:p>
            <a:endParaRPr lang="en-US"/>
          </a:p>
        </p:txBody>
      </p:sp>
      <p:sp>
        <p:nvSpPr>
          <p:cNvPr id="13" name="Freeform 13"/>
          <p:cNvSpPr/>
          <p:nvPr/>
        </p:nvSpPr>
        <p:spPr>
          <a:xfrm>
            <a:off x="8173144" y="4284351"/>
            <a:ext cx="3267278" cy="2432894"/>
          </a:xfrm>
          <a:custGeom>
            <a:avLst/>
            <a:gdLst/>
            <a:ahLst/>
            <a:cxnLst/>
            <a:rect l="l" t="t" r="r" b="b"/>
            <a:pathLst>
              <a:path w="3267278" h="2432894">
                <a:moveTo>
                  <a:pt x="0" y="0"/>
                </a:moveTo>
                <a:lnTo>
                  <a:pt x="3267278" y="0"/>
                </a:lnTo>
                <a:lnTo>
                  <a:pt x="3267278" y="2432895"/>
                </a:lnTo>
                <a:lnTo>
                  <a:pt x="0" y="2432895"/>
                </a:lnTo>
                <a:lnTo>
                  <a:pt x="0" y="0"/>
                </a:lnTo>
                <a:close/>
              </a:path>
            </a:pathLst>
          </a:custGeom>
          <a:blipFill>
            <a:blip r:embed="rId9"/>
            <a:stretch>
              <a:fillRect t="-34295"/>
            </a:stretch>
          </a:blipFill>
        </p:spPr>
        <p:txBody>
          <a:bodyPr/>
          <a:lstStyle/>
          <a:p>
            <a:endParaRPr lang="en-US"/>
          </a:p>
        </p:txBody>
      </p:sp>
      <p:sp>
        <p:nvSpPr>
          <p:cNvPr id="14" name="Freeform 14"/>
          <p:cNvSpPr/>
          <p:nvPr/>
        </p:nvSpPr>
        <p:spPr>
          <a:xfrm>
            <a:off x="14270809" y="552832"/>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10"/>
            <a:stretch>
              <a:fillRect/>
            </a:stretch>
          </a:blipFill>
        </p:spPr>
        <p:txBody>
          <a:bodyPr/>
          <a:lstStyle/>
          <a:p>
            <a:endParaRPr lang="en-US"/>
          </a:p>
        </p:txBody>
      </p:sp>
      <p:sp>
        <p:nvSpPr>
          <p:cNvPr id="15" name="Freeform 15"/>
          <p:cNvSpPr/>
          <p:nvPr/>
        </p:nvSpPr>
        <p:spPr>
          <a:xfrm>
            <a:off x="8129521" y="4284351"/>
            <a:ext cx="3310900" cy="2434373"/>
          </a:xfrm>
          <a:custGeom>
            <a:avLst/>
            <a:gdLst/>
            <a:ahLst/>
            <a:cxnLst/>
            <a:rect l="l" t="t" r="r" b="b"/>
            <a:pathLst>
              <a:path w="3310900" h="2434373">
                <a:moveTo>
                  <a:pt x="0" y="0"/>
                </a:moveTo>
                <a:lnTo>
                  <a:pt x="3310901" y="0"/>
                </a:lnTo>
                <a:lnTo>
                  <a:pt x="3310901" y="2434373"/>
                </a:lnTo>
                <a:lnTo>
                  <a:pt x="0" y="2434373"/>
                </a:lnTo>
                <a:lnTo>
                  <a:pt x="0" y="0"/>
                </a:lnTo>
                <a:close/>
              </a:path>
            </a:pathLst>
          </a:custGeom>
          <a:blipFill>
            <a:blip r:embed="rId11"/>
            <a:stretch>
              <a:fillRect t="-1729" b="-1729"/>
            </a:stretch>
          </a:blipFill>
        </p:spPr>
        <p:txBody>
          <a:bodyPr/>
          <a:lstStyle/>
          <a:p>
            <a:endParaRPr lang="en-US"/>
          </a:p>
        </p:txBody>
      </p:sp>
      <p:sp>
        <p:nvSpPr>
          <p:cNvPr id="16" name="Freeform 16"/>
          <p:cNvSpPr/>
          <p:nvPr/>
        </p:nvSpPr>
        <p:spPr>
          <a:xfrm>
            <a:off x="4643572" y="4756078"/>
            <a:ext cx="3333549" cy="1961168"/>
          </a:xfrm>
          <a:custGeom>
            <a:avLst/>
            <a:gdLst/>
            <a:ahLst/>
            <a:cxnLst/>
            <a:rect l="l" t="t" r="r" b="b"/>
            <a:pathLst>
              <a:path w="3333549" h="1961168">
                <a:moveTo>
                  <a:pt x="0" y="0"/>
                </a:moveTo>
                <a:lnTo>
                  <a:pt x="3333549" y="0"/>
                </a:lnTo>
                <a:lnTo>
                  <a:pt x="3333549" y="1961168"/>
                </a:lnTo>
                <a:lnTo>
                  <a:pt x="0" y="1961168"/>
                </a:lnTo>
                <a:lnTo>
                  <a:pt x="0" y="0"/>
                </a:lnTo>
                <a:close/>
              </a:path>
            </a:pathLst>
          </a:custGeom>
          <a:blipFill>
            <a:blip r:embed="rId12"/>
            <a:stretch>
              <a:fillRect t="-710" b="-24339"/>
            </a:stretch>
          </a:blipFill>
        </p:spPr>
        <p:txBody>
          <a:bodyPr/>
          <a:lstStyle/>
          <a:p>
            <a:endParaRPr lang="en-US"/>
          </a:p>
        </p:txBody>
      </p:sp>
      <p:sp>
        <p:nvSpPr>
          <p:cNvPr id="17" name="Freeform 17"/>
          <p:cNvSpPr/>
          <p:nvPr/>
        </p:nvSpPr>
        <p:spPr>
          <a:xfrm>
            <a:off x="8173144" y="1950406"/>
            <a:ext cx="3267278" cy="2170478"/>
          </a:xfrm>
          <a:custGeom>
            <a:avLst/>
            <a:gdLst/>
            <a:ahLst/>
            <a:cxnLst/>
            <a:rect l="l" t="t" r="r" b="b"/>
            <a:pathLst>
              <a:path w="3267278" h="2170478">
                <a:moveTo>
                  <a:pt x="0" y="0"/>
                </a:moveTo>
                <a:lnTo>
                  <a:pt x="3267278" y="0"/>
                </a:lnTo>
                <a:lnTo>
                  <a:pt x="3267278" y="2170478"/>
                </a:lnTo>
                <a:lnTo>
                  <a:pt x="0" y="2170478"/>
                </a:lnTo>
                <a:lnTo>
                  <a:pt x="0" y="0"/>
                </a:lnTo>
                <a:close/>
              </a:path>
            </a:pathLst>
          </a:custGeom>
          <a:blipFill>
            <a:blip r:embed="rId13"/>
            <a:stretch>
              <a:fillRect t="-14424" b="-719"/>
            </a:stretch>
          </a:blipFill>
        </p:spPr>
        <p:txBody>
          <a:bodyPr/>
          <a:lstStyle/>
          <a:p>
            <a:endParaRPr lang="en-US"/>
          </a:p>
        </p:txBody>
      </p:sp>
      <p:sp>
        <p:nvSpPr>
          <p:cNvPr id="18" name="Freeform 18"/>
          <p:cNvSpPr/>
          <p:nvPr/>
        </p:nvSpPr>
        <p:spPr>
          <a:xfrm>
            <a:off x="4643572" y="1951884"/>
            <a:ext cx="3333549" cy="2672102"/>
          </a:xfrm>
          <a:custGeom>
            <a:avLst/>
            <a:gdLst/>
            <a:ahLst/>
            <a:cxnLst/>
            <a:rect l="l" t="t" r="r" b="b"/>
            <a:pathLst>
              <a:path w="3333549" h="2672102">
                <a:moveTo>
                  <a:pt x="0" y="0"/>
                </a:moveTo>
                <a:lnTo>
                  <a:pt x="3333549" y="0"/>
                </a:lnTo>
                <a:lnTo>
                  <a:pt x="3333549" y="2672102"/>
                </a:lnTo>
                <a:lnTo>
                  <a:pt x="0" y="2672102"/>
                </a:lnTo>
                <a:lnTo>
                  <a:pt x="0" y="0"/>
                </a:lnTo>
                <a:close/>
              </a:path>
            </a:pathLst>
          </a:custGeom>
          <a:blipFill>
            <a:blip r:embed="rId14"/>
            <a:stretch>
              <a:fillRect t="-10819" r="-4571" b="-22878"/>
            </a:stretch>
          </a:blipFill>
        </p:spPr>
        <p:txBody>
          <a:bodyPr/>
          <a:lstStyle/>
          <a:p>
            <a:endParaRPr lang="en-US"/>
          </a:p>
        </p:txBody>
      </p:sp>
      <p:sp>
        <p:nvSpPr>
          <p:cNvPr id="19" name="Freeform 19"/>
          <p:cNvSpPr/>
          <p:nvPr/>
        </p:nvSpPr>
        <p:spPr>
          <a:xfrm>
            <a:off x="1167244" y="1950406"/>
            <a:ext cx="3326655" cy="2333945"/>
          </a:xfrm>
          <a:custGeom>
            <a:avLst/>
            <a:gdLst/>
            <a:ahLst/>
            <a:cxnLst/>
            <a:rect l="l" t="t" r="r" b="b"/>
            <a:pathLst>
              <a:path w="3326655" h="2333945">
                <a:moveTo>
                  <a:pt x="0" y="0"/>
                </a:moveTo>
                <a:lnTo>
                  <a:pt x="3326655" y="0"/>
                </a:lnTo>
                <a:lnTo>
                  <a:pt x="3326655" y="2333945"/>
                </a:lnTo>
                <a:lnTo>
                  <a:pt x="0" y="2333945"/>
                </a:lnTo>
                <a:lnTo>
                  <a:pt x="0" y="0"/>
                </a:lnTo>
                <a:close/>
              </a:path>
            </a:pathLst>
          </a:custGeom>
          <a:blipFill>
            <a:blip r:embed="rId15"/>
            <a:stretch>
              <a:fillRect t="-768" b="-4420"/>
            </a:stretch>
          </a:blipFill>
        </p:spPr>
        <p:txBody>
          <a:bodyPr/>
          <a:lstStyle/>
          <a:p>
            <a:endParaRPr lang="en-US"/>
          </a:p>
        </p:txBody>
      </p:sp>
      <p:sp>
        <p:nvSpPr>
          <p:cNvPr id="20" name="TextBox 20"/>
          <p:cNvSpPr txBox="1"/>
          <p:nvPr/>
        </p:nvSpPr>
        <p:spPr>
          <a:xfrm>
            <a:off x="1167244" y="7702643"/>
            <a:ext cx="10082841" cy="2504440"/>
          </a:xfrm>
          <a:prstGeom prst="rect">
            <a:avLst/>
          </a:prstGeom>
        </p:spPr>
        <p:txBody>
          <a:bodyPr lIns="0" tIns="0" rIns="0" bIns="0" rtlCol="0" anchor="t">
            <a:spAutoFit/>
          </a:bodyPr>
          <a:lstStyle/>
          <a:p>
            <a:pPr>
              <a:lnSpc>
                <a:spcPts val="3980"/>
              </a:lnSpc>
            </a:pPr>
            <a:r>
              <a:rPr lang="en-US" sz="2000" dirty="0">
                <a:solidFill>
                  <a:srgbClr val="121212"/>
                </a:solidFill>
                <a:latin typeface="Calibri 2"/>
              </a:rPr>
              <a:t>• Any changes to garbage and US Postal services will be communicated in advance ​</a:t>
            </a:r>
          </a:p>
          <a:p>
            <a:pPr>
              <a:lnSpc>
                <a:spcPts val="3980"/>
              </a:lnSpc>
            </a:pPr>
            <a:r>
              <a:rPr lang="en-US" sz="2000" dirty="0">
                <a:solidFill>
                  <a:srgbClr val="121212"/>
                </a:solidFill>
                <a:latin typeface="Calibri 2"/>
              </a:rPr>
              <a:t>• Debris or materials blocking driveway​</a:t>
            </a:r>
          </a:p>
          <a:p>
            <a:pPr marL="182880" indent="-457200">
              <a:lnSpc>
                <a:spcPts val="3980"/>
              </a:lnSpc>
            </a:pPr>
            <a:r>
              <a:rPr lang="en-US" sz="2000" dirty="0">
                <a:solidFill>
                  <a:srgbClr val="121212"/>
                </a:solidFill>
                <a:latin typeface="Calibri 2"/>
              </a:rPr>
              <a:t>• If you aren’t getting notices or alerts, make sure to Text ROADWORK to 77295 or go to ready.nola.gov/alerts for updates</a:t>
            </a:r>
          </a:p>
          <a:p>
            <a:pPr marL="0" lvl="0" indent="0" algn="l">
              <a:lnSpc>
                <a:spcPts val="3980"/>
              </a:lnSpc>
            </a:pPr>
            <a:endParaRPr lang="en-US" sz="2000" dirty="0">
              <a:solidFill>
                <a:srgbClr val="121212"/>
              </a:solidFill>
              <a:latin typeface="Calibri 2"/>
            </a:endParaRPr>
          </a:p>
        </p:txBody>
      </p:sp>
      <p:sp>
        <p:nvSpPr>
          <p:cNvPr id="21" name="TextBox 21"/>
          <p:cNvSpPr txBox="1"/>
          <p:nvPr/>
        </p:nvSpPr>
        <p:spPr>
          <a:xfrm>
            <a:off x="13987182" y="1979590"/>
            <a:ext cx="3665647" cy="7232918"/>
          </a:xfrm>
          <a:prstGeom prst="rect">
            <a:avLst/>
          </a:prstGeom>
        </p:spPr>
        <p:txBody>
          <a:bodyPr lIns="0" tIns="0" rIns="0" bIns="0" rtlCol="0" anchor="t">
            <a:spAutoFit/>
          </a:bodyPr>
          <a:lstStyle/>
          <a:p>
            <a:pPr>
              <a:lnSpc>
                <a:spcPts val="4146"/>
              </a:lnSpc>
            </a:pPr>
            <a:endParaRPr/>
          </a:p>
          <a:p>
            <a:pPr>
              <a:lnSpc>
                <a:spcPts val="4146"/>
              </a:lnSpc>
            </a:pPr>
            <a:r>
              <a:rPr lang="en-US" sz="2591">
                <a:solidFill>
                  <a:srgbClr val="121212"/>
                </a:solidFill>
                <a:latin typeface="Calibri 2"/>
              </a:rPr>
              <a:t>Noise, dust, debris​</a:t>
            </a:r>
          </a:p>
          <a:p>
            <a:pPr>
              <a:lnSpc>
                <a:spcPts val="3213"/>
              </a:lnSpc>
            </a:pPr>
            <a:endParaRPr lang="en-US" sz="2591">
              <a:solidFill>
                <a:srgbClr val="121212"/>
              </a:solidFill>
              <a:latin typeface="Calibri 2"/>
            </a:endParaRPr>
          </a:p>
          <a:p>
            <a:pPr>
              <a:lnSpc>
                <a:spcPts val="2928"/>
              </a:lnSpc>
            </a:pPr>
            <a:r>
              <a:rPr lang="en-US" sz="2591">
                <a:solidFill>
                  <a:srgbClr val="121212"/>
                </a:solidFill>
                <a:latin typeface="Calibri 2"/>
              </a:rPr>
              <a:t>Equipment and materials staged in your area​</a:t>
            </a:r>
          </a:p>
          <a:p>
            <a:pPr>
              <a:lnSpc>
                <a:spcPts val="3213"/>
              </a:lnSpc>
            </a:pPr>
            <a:endParaRPr lang="en-US" sz="2591">
              <a:solidFill>
                <a:srgbClr val="121212"/>
              </a:solidFill>
              <a:latin typeface="Calibri 2"/>
            </a:endParaRPr>
          </a:p>
          <a:p>
            <a:pPr>
              <a:lnSpc>
                <a:spcPts val="3369"/>
              </a:lnSpc>
            </a:pPr>
            <a:r>
              <a:rPr lang="en-US" sz="2591">
                <a:solidFill>
                  <a:srgbClr val="121212"/>
                </a:solidFill>
                <a:latin typeface="Calibri 2"/>
              </a:rPr>
              <a:t>The possibility of more flooding than usual during rain events</a:t>
            </a:r>
          </a:p>
          <a:p>
            <a:pPr>
              <a:lnSpc>
                <a:spcPts val="3213"/>
              </a:lnSpc>
            </a:pPr>
            <a:endParaRPr lang="en-US" sz="2591">
              <a:solidFill>
                <a:srgbClr val="121212"/>
              </a:solidFill>
              <a:latin typeface="Calibri 2"/>
            </a:endParaRPr>
          </a:p>
          <a:p>
            <a:pPr>
              <a:lnSpc>
                <a:spcPts val="3369"/>
              </a:lnSpc>
            </a:pPr>
            <a:r>
              <a:rPr lang="en-US" sz="2591">
                <a:solidFill>
                  <a:srgbClr val="121212"/>
                </a:solidFill>
                <a:latin typeface="Calibri 2"/>
              </a:rPr>
              <a:t>Contractor and subcontractor on site meetings with staff​</a:t>
            </a:r>
          </a:p>
          <a:p>
            <a:pPr>
              <a:lnSpc>
                <a:spcPts val="3213"/>
              </a:lnSpc>
            </a:pPr>
            <a:endParaRPr lang="en-US" sz="2591">
              <a:solidFill>
                <a:srgbClr val="121212"/>
              </a:solidFill>
              <a:latin typeface="Calibri 2"/>
            </a:endParaRPr>
          </a:p>
          <a:p>
            <a:pPr algn="l">
              <a:lnSpc>
                <a:spcPts val="3369"/>
              </a:lnSpc>
            </a:pPr>
            <a:r>
              <a:rPr lang="en-US" sz="2591">
                <a:solidFill>
                  <a:srgbClr val="121212"/>
                </a:solidFill>
                <a:latin typeface="Calibri 2"/>
              </a:rPr>
              <a:t>Everything will be secured on site ahead of any major storm event</a:t>
            </a:r>
          </a:p>
        </p:txBody>
      </p:sp>
      <p:sp>
        <p:nvSpPr>
          <p:cNvPr id="22" name="TextBox 22"/>
          <p:cNvSpPr txBox="1"/>
          <p:nvPr/>
        </p:nvSpPr>
        <p:spPr>
          <a:xfrm>
            <a:off x="163752" y="23988"/>
            <a:ext cx="8980248" cy="1057687"/>
          </a:xfrm>
          <a:prstGeom prst="rect">
            <a:avLst/>
          </a:prstGeom>
        </p:spPr>
        <p:txBody>
          <a:bodyPr lIns="0" tIns="0" rIns="0" bIns="0" rtlCol="0" anchor="t">
            <a:spAutoFit/>
          </a:bodyPr>
          <a:lstStyle/>
          <a:p>
            <a:pPr marL="0" lvl="0" indent="0">
              <a:lnSpc>
                <a:spcPts val="6888"/>
              </a:lnSpc>
              <a:spcBef>
                <a:spcPct val="0"/>
              </a:spcBef>
            </a:pPr>
            <a:r>
              <a:rPr lang="en-US" sz="6958">
                <a:solidFill>
                  <a:srgbClr val="121212"/>
                </a:solidFill>
                <a:latin typeface="Calibri 1 Bold"/>
              </a:rPr>
              <a:t>What to Expect Onsite </a:t>
            </a:r>
          </a:p>
        </p:txBody>
      </p:sp>
      <p:sp>
        <p:nvSpPr>
          <p:cNvPr id="23" name="TextBox 23"/>
          <p:cNvSpPr txBox="1"/>
          <p:nvPr/>
        </p:nvSpPr>
        <p:spPr>
          <a:xfrm>
            <a:off x="12965177" y="1433212"/>
            <a:ext cx="5937899" cy="404563"/>
          </a:xfrm>
          <a:prstGeom prst="rect">
            <a:avLst/>
          </a:prstGeom>
        </p:spPr>
        <p:txBody>
          <a:bodyPr lIns="0" tIns="0" rIns="0" bIns="0" rtlCol="0" anchor="t">
            <a:spAutoFit/>
          </a:bodyPr>
          <a:lstStyle/>
          <a:p>
            <a:pPr marL="0" lvl="0" indent="0">
              <a:lnSpc>
                <a:spcPts val="2642"/>
              </a:lnSpc>
              <a:spcBef>
                <a:spcPct val="0"/>
              </a:spcBef>
            </a:pPr>
            <a:r>
              <a:rPr lang="en-US" sz="2669">
                <a:solidFill>
                  <a:srgbClr val="121212"/>
                </a:solidFill>
                <a:latin typeface="Calibri 1 Bold"/>
              </a:rPr>
              <a:t>Temporary Construction Impacts:</a:t>
            </a:r>
          </a:p>
        </p:txBody>
      </p:sp>
      <p:sp>
        <p:nvSpPr>
          <p:cNvPr id="24" name="TextBox 24"/>
          <p:cNvSpPr txBox="1"/>
          <p:nvPr/>
        </p:nvSpPr>
        <p:spPr>
          <a:xfrm>
            <a:off x="1167244" y="7145680"/>
            <a:ext cx="5937899" cy="404563"/>
          </a:xfrm>
          <a:prstGeom prst="rect">
            <a:avLst/>
          </a:prstGeom>
        </p:spPr>
        <p:txBody>
          <a:bodyPr lIns="0" tIns="0" rIns="0" bIns="0" rtlCol="0" anchor="t">
            <a:spAutoFit/>
          </a:bodyPr>
          <a:lstStyle/>
          <a:p>
            <a:pPr marL="0" lvl="0" indent="0">
              <a:lnSpc>
                <a:spcPts val="2642"/>
              </a:lnSpc>
              <a:spcBef>
                <a:spcPct val="0"/>
              </a:spcBef>
            </a:pPr>
            <a:r>
              <a:rPr lang="en-US" sz="2669">
                <a:solidFill>
                  <a:srgbClr val="121212"/>
                </a:solidFill>
                <a:latin typeface="Calibri 1 Bold"/>
              </a:rPr>
              <a:t>We’re here to help! Let us know if…​</a:t>
            </a:r>
          </a:p>
        </p:txBody>
      </p:sp>
      <p:sp>
        <p:nvSpPr>
          <p:cNvPr id="25" name="TextBox 25"/>
          <p:cNvSpPr txBox="1"/>
          <p:nvPr/>
        </p:nvSpPr>
        <p:spPr>
          <a:xfrm>
            <a:off x="7290040" y="688099"/>
            <a:ext cx="4134339" cy="671756"/>
          </a:xfrm>
          <a:prstGeom prst="rect">
            <a:avLst/>
          </a:prstGeom>
        </p:spPr>
        <p:txBody>
          <a:bodyPr lIns="0" tIns="0" rIns="0" bIns="0" rtlCol="0" anchor="t">
            <a:spAutoFit/>
          </a:bodyPr>
          <a:lstStyle/>
          <a:p>
            <a:pPr marL="0" lvl="0" indent="0" algn="r">
              <a:lnSpc>
                <a:spcPts val="5049"/>
              </a:lnSpc>
              <a:spcBef>
                <a:spcPct val="0"/>
              </a:spcBef>
            </a:pPr>
            <a:r>
              <a:rPr lang="en-US" sz="5100" dirty="0">
                <a:solidFill>
                  <a:srgbClr val="121212"/>
                </a:solidFill>
                <a:latin typeface="Buffalo Bold"/>
              </a:rPr>
              <a:t> during construction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D0CF"/>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7259300" cy="9258300"/>
          </a:xfrm>
          <a:prstGeom prst="rect">
            <a:avLst/>
          </a:prstGeom>
          <a:solidFill>
            <a:srgbClr val="FFFFFF"/>
          </a:solidFill>
        </p:spPr>
        <p:txBody>
          <a:bodyPr/>
          <a:lstStyle/>
          <a:p>
            <a:endParaRPr lang="en-US"/>
          </a:p>
        </p:txBody>
      </p:sp>
      <p:sp>
        <p:nvSpPr>
          <p:cNvPr id="3" name="Freeform 3"/>
          <p:cNvSpPr/>
          <p:nvPr/>
        </p:nvSpPr>
        <p:spPr>
          <a:xfrm>
            <a:off x="8925019" y="3493509"/>
            <a:ext cx="2068809" cy="2068809"/>
          </a:xfrm>
          <a:custGeom>
            <a:avLst/>
            <a:gdLst/>
            <a:ahLst/>
            <a:cxnLst/>
            <a:rect l="l" t="t" r="r" b="b"/>
            <a:pathLst>
              <a:path w="2068809" h="2068809">
                <a:moveTo>
                  <a:pt x="0" y="0"/>
                </a:moveTo>
                <a:lnTo>
                  <a:pt x="2068808" y="0"/>
                </a:lnTo>
                <a:lnTo>
                  <a:pt x="2068808" y="2068809"/>
                </a:lnTo>
                <a:lnTo>
                  <a:pt x="0" y="2068809"/>
                </a:lnTo>
                <a:lnTo>
                  <a:pt x="0" y="0"/>
                </a:lnTo>
                <a:close/>
              </a:path>
            </a:pathLst>
          </a:custGeom>
          <a:blipFill>
            <a:blip r:embed="rId2"/>
            <a:stretch>
              <a:fillRect/>
            </a:stretch>
          </a:blipFill>
        </p:spPr>
        <p:txBody>
          <a:bodyPr/>
          <a:lstStyle/>
          <a:p>
            <a:endParaRPr lang="en-US"/>
          </a:p>
        </p:txBody>
      </p:sp>
      <p:sp>
        <p:nvSpPr>
          <p:cNvPr id="4" name="Freeform 4"/>
          <p:cNvSpPr/>
          <p:nvPr/>
        </p:nvSpPr>
        <p:spPr>
          <a:xfrm>
            <a:off x="3156087" y="3655700"/>
            <a:ext cx="1994179" cy="1994179"/>
          </a:xfrm>
          <a:custGeom>
            <a:avLst/>
            <a:gdLst/>
            <a:ahLst/>
            <a:cxnLst/>
            <a:rect l="l" t="t" r="r" b="b"/>
            <a:pathLst>
              <a:path w="1994179" h="1994179">
                <a:moveTo>
                  <a:pt x="0" y="0"/>
                </a:moveTo>
                <a:lnTo>
                  <a:pt x="1994179" y="0"/>
                </a:lnTo>
                <a:lnTo>
                  <a:pt x="1994179" y="1994179"/>
                </a:lnTo>
                <a:lnTo>
                  <a:pt x="0" y="1994179"/>
                </a:lnTo>
                <a:lnTo>
                  <a:pt x="0" y="0"/>
                </a:lnTo>
                <a:close/>
              </a:path>
            </a:pathLst>
          </a:custGeom>
          <a:blipFill>
            <a:blip r:embed="rId3"/>
            <a:stretch>
              <a:fillRect/>
            </a:stretch>
          </a:blipFill>
        </p:spPr>
        <p:txBody>
          <a:bodyPr/>
          <a:lstStyle/>
          <a:p>
            <a:endParaRPr lang="en-US"/>
          </a:p>
        </p:txBody>
      </p:sp>
      <p:sp>
        <p:nvSpPr>
          <p:cNvPr id="5" name="Freeform 5"/>
          <p:cNvSpPr/>
          <p:nvPr/>
        </p:nvSpPr>
        <p:spPr>
          <a:xfrm>
            <a:off x="13556463" y="3666893"/>
            <a:ext cx="3351446" cy="1742752"/>
          </a:xfrm>
          <a:custGeom>
            <a:avLst/>
            <a:gdLst/>
            <a:ahLst/>
            <a:cxnLst/>
            <a:rect l="l" t="t" r="r" b="b"/>
            <a:pathLst>
              <a:path w="3351446" h="1742752">
                <a:moveTo>
                  <a:pt x="0" y="0"/>
                </a:moveTo>
                <a:lnTo>
                  <a:pt x="3351445" y="0"/>
                </a:lnTo>
                <a:lnTo>
                  <a:pt x="3351445" y="1742751"/>
                </a:lnTo>
                <a:lnTo>
                  <a:pt x="0" y="1742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AutoShape 6"/>
          <p:cNvSpPr/>
          <p:nvPr/>
        </p:nvSpPr>
        <p:spPr>
          <a:xfrm>
            <a:off x="12810772" y="7830185"/>
            <a:ext cx="4448528" cy="685733"/>
          </a:xfrm>
          <a:prstGeom prst="rect">
            <a:avLst/>
          </a:prstGeom>
          <a:solidFill>
            <a:srgbClr val="E3E2E0"/>
          </a:solidFill>
        </p:spPr>
        <p:txBody>
          <a:bodyPr/>
          <a:lstStyle/>
          <a:p>
            <a:endParaRPr lang="en-US"/>
          </a:p>
        </p:txBody>
      </p:sp>
      <p:sp>
        <p:nvSpPr>
          <p:cNvPr id="7" name="Freeform 7"/>
          <p:cNvSpPr/>
          <p:nvPr/>
        </p:nvSpPr>
        <p:spPr>
          <a:xfrm>
            <a:off x="12958284" y="7888083"/>
            <a:ext cx="532094" cy="505973"/>
          </a:xfrm>
          <a:custGeom>
            <a:avLst/>
            <a:gdLst/>
            <a:ahLst/>
            <a:cxnLst/>
            <a:rect l="l" t="t" r="r" b="b"/>
            <a:pathLst>
              <a:path w="532094" h="505973">
                <a:moveTo>
                  <a:pt x="0" y="0"/>
                </a:moveTo>
                <a:lnTo>
                  <a:pt x="532094" y="0"/>
                </a:lnTo>
                <a:lnTo>
                  <a:pt x="532094" y="505973"/>
                </a:lnTo>
                <a:lnTo>
                  <a:pt x="0" y="505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543040" y="9339580"/>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2016012" y="1377634"/>
            <a:ext cx="10942272" cy="1408034"/>
          </a:xfrm>
          <a:prstGeom prst="rect">
            <a:avLst/>
          </a:prstGeom>
        </p:spPr>
        <p:txBody>
          <a:bodyPr lIns="0" tIns="0" rIns="0" bIns="0" rtlCol="0" anchor="t">
            <a:spAutoFit/>
          </a:bodyPr>
          <a:lstStyle/>
          <a:p>
            <a:pPr marL="0" lvl="0" indent="0" algn="l">
              <a:lnSpc>
                <a:spcPts val="8735"/>
              </a:lnSpc>
            </a:pPr>
            <a:r>
              <a:rPr lang="en-US" sz="9706" spc="-242">
                <a:solidFill>
                  <a:srgbClr val="121212"/>
                </a:solidFill>
                <a:latin typeface="Calibri 1 Bold"/>
              </a:rPr>
              <a:t>Types of Notifications</a:t>
            </a:r>
          </a:p>
        </p:txBody>
      </p:sp>
      <p:sp>
        <p:nvSpPr>
          <p:cNvPr id="10" name="TextBox 10"/>
          <p:cNvSpPr txBox="1"/>
          <p:nvPr/>
        </p:nvSpPr>
        <p:spPr>
          <a:xfrm>
            <a:off x="2386935" y="5635176"/>
            <a:ext cx="4221542" cy="522986"/>
          </a:xfrm>
          <a:prstGeom prst="rect">
            <a:avLst/>
          </a:prstGeom>
        </p:spPr>
        <p:txBody>
          <a:bodyPr lIns="0" tIns="0" rIns="0" bIns="0" rtlCol="0" anchor="t">
            <a:spAutoFit/>
          </a:bodyPr>
          <a:lstStyle/>
          <a:p>
            <a:pPr marL="0" lvl="0" indent="0">
              <a:lnSpc>
                <a:spcPts val="3711"/>
              </a:lnSpc>
            </a:pPr>
            <a:r>
              <a:rPr lang="en-US" sz="2899" spc="-72">
                <a:solidFill>
                  <a:srgbClr val="121212"/>
                </a:solidFill>
                <a:latin typeface="Calibri 1"/>
              </a:rPr>
              <a:t>Notice of Construction </a:t>
            </a:r>
          </a:p>
        </p:txBody>
      </p:sp>
      <p:sp>
        <p:nvSpPr>
          <p:cNvPr id="11" name="TextBox 11"/>
          <p:cNvSpPr txBox="1"/>
          <p:nvPr/>
        </p:nvSpPr>
        <p:spPr>
          <a:xfrm>
            <a:off x="2477454" y="6500861"/>
            <a:ext cx="3385120" cy="943610"/>
          </a:xfrm>
          <a:prstGeom prst="rect">
            <a:avLst/>
          </a:prstGeom>
        </p:spPr>
        <p:txBody>
          <a:bodyPr lIns="0" tIns="0" rIns="0" bIns="0" rtlCol="0" anchor="t">
            <a:spAutoFit/>
          </a:bodyPr>
          <a:lstStyle/>
          <a:p>
            <a:pPr>
              <a:lnSpc>
                <a:spcPts val="1839"/>
              </a:lnSpc>
            </a:pPr>
            <a:r>
              <a:rPr lang="en-US" sz="1599">
                <a:solidFill>
                  <a:srgbClr val="121212"/>
                </a:solidFill>
                <a:latin typeface="Calibri 2"/>
              </a:rPr>
              <a:t>Construction is going to start in your area, how you will be impacted including parking, mail delivery, trash pick up​</a:t>
            </a:r>
          </a:p>
          <a:p>
            <a:pPr>
              <a:lnSpc>
                <a:spcPts val="1839"/>
              </a:lnSpc>
            </a:pPr>
            <a:endParaRPr lang="en-US" sz="1599">
              <a:solidFill>
                <a:srgbClr val="121212"/>
              </a:solidFill>
              <a:latin typeface="Calibri 2"/>
            </a:endParaRPr>
          </a:p>
        </p:txBody>
      </p:sp>
      <p:sp>
        <p:nvSpPr>
          <p:cNvPr id="12" name="TextBox 12"/>
          <p:cNvSpPr txBox="1"/>
          <p:nvPr/>
        </p:nvSpPr>
        <p:spPr>
          <a:xfrm>
            <a:off x="2477454" y="7749271"/>
            <a:ext cx="3351446" cy="568960"/>
          </a:xfrm>
          <a:prstGeom prst="rect">
            <a:avLst/>
          </a:prstGeom>
        </p:spPr>
        <p:txBody>
          <a:bodyPr lIns="0" tIns="0" rIns="0" bIns="0" rtlCol="0" anchor="t">
            <a:spAutoFit/>
          </a:bodyPr>
          <a:lstStyle/>
          <a:p>
            <a:pPr marL="345439" lvl="1" indent="-172720">
              <a:lnSpc>
                <a:spcPts val="2239"/>
              </a:lnSpc>
              <a:buFont typeface="Arial"/>
              <a:buChar char="•"/>
            </a:pPr>
            <a:r>
              <a:rPr lang="en-US" sz="1599">
                <a:solidFill>
                  <a:srgbClr val="121212"/>
                </a:solidFill>
                <a:latin typeface="Calibri 2"/>
              </a:rPr>
              <a:t>30 days before construction starts​​</a:t>
            </a:r>
          </a:p>
          <a:p>
            <a:pPr marL="345439" lvl="1" indent="-172720">
              <a:lnSpc>
                <a:spcPts val="2239"/>
              </a:lnSpc>
              <a:buFont typeface="Arial"/>
              <a:buChar char="•"/>
            </a:pPr>
            <a:r>
              <a:rPr lang="en-US" sz="1599">
                <a:solidFill>
                  <a:srgbClr val="121212"/>
                </a:solidFill>
                <a:latin typeface="Calibri 2"/>
              </a:rPr>
              <a:t>Every 30 days during the project​</a:t>
            </a:r>
          </a:p>
        </p:txBody>
      </p:sp>
      <p:sp>
        <p:nvSpPr>
          <p:cNvPr id="13" name="TextBox 13"/>
          <p:cNvSpPr txBox="1"/>
          <p:nvPr/>
        </p:nvSpPr>
        <p:spPr>
          <a:xfrm>
            <a:off x="2511128" y="8746856"/>
            <a:ext cx="3351446" cy="568960"/>
          </a:xfrm>
          <a:prstGeom prst="rect">
            <a:avLst/>
          </a:prstGeom>
        </p:spPr>
        <p:txBody>
          <a:bodyPr lIns="0" tIns="0" rIns="0" bIns="0" rtlCol="0" anchor="t">
            <a:spAutoFit/>
          </a:bodyPr>
          <a:lstStyle/>
          <a:p>
            <a:pPr marL="345439" lvl="1" indent="-172720">
              <a:lnSpc>
                <a:spcPts val="2239"/>
              </a:lnSpc>
              <a:buFont typeface="Arial"/>
              <a:buChar char="•"/>
            </a:pPr>
            <a:r>
              <a:rPr lang="en-US" sz="1599">
                <a:solidFill>
                  <a:srgbClr val="121212"/>
                </a:solidFill>
                <a:latin typeface="Calibri 2"/>
              </a:rPr>
              <a:t>Flyer, door hanger, signage​</a:t>
            </a:r>
          </a:p>
          <a:p>
            <a:pPr marL="345439" lvl="1" indent="-172720">
              <a:lnSpc>
                <a:spcPts val="2239"/>
              </a:lnSpc>
              <a:buFont typeface="Arial"/>
              <a:buChar char="•"/>
            </a:pPr>
            <a:r>
              <a:rPr lang="en-US" sz="1599">
                <a:solidFill>
                  <a:srgbClr val="121212"/>
                </a:solidFill>
                <a:latin typeface="Calibri 2"/>
              </a:rPr>
              <a:t>Text, Email</a:t>
            </a:r>
          </a:p>
        </p:txBody>
      </p:sp>
      <p:sp>
        <p:nvSpPr>
          <p:cNvPr id="14" name="TextBox 14"/>
          <p:cNvSpPr txBox="1"/>
          <p:nvPr/>
        </p:nvSpPr>
        <p:spPr>
          <a:xfrm>
            <a:off x="13634459" y="7947436"/>
            <a:ext cx="3487211" cy="470281"/>
          </a:xfrm>
          <a:prstGeom prst="rect">
            <a:avLst/>
          </a:prstGeom>
        </p:spPr>
        <p:txBody>
          <a:bodyPr lIns="0" tIns="0" rIns="0" bIns="0" rtlCol="0" anchor="t">
            <a:spAutoFit/>
          </a:bodyPr>
          <a:lstStyle/>
          <a:p>
            <a:pPr>
              <a:lnSpc>
                <a:spcPts val="1640"/>
              </a:lnSpc>
            </a:pPr>
            <a:r>
              <a:rPr lang="en-US" sz="1952">
                <a:solidFill>
                  <a:srgbClr val="121212"/>
                </a:solidFill>
                <a:latin typeface="Calibri 6"/>
              </a:rPr>
              <a:t>If you didn’t get a notice, contact your Roadworknola team</a:t>
            </a:r>
          </a:p>
        </p:txBody>
      </p:sp>
      <p:sp>
        <p:nvSpPr>
          <p:cNvPr id="15" name="TextBox 15"/>
          <p:cNvSpPr txBox="1"/>
          <p:nvPr/>
        </p:nvSpPr>
        <p:spPr>
          <a:xfrm>
            <a:off x="7433853" y="5682704"/>
            <a:ext cx="5173039" cy="522986"/>
          </a:xfrm>
          <a:prstGeom prst="rect">
            <a:avLst/>
          </a:prstGeom>
        </p:spPr>
        <p:txBody>
          <a:bodyPr lIns="0" tIns="0" rIns="0" bIns="0" rtlCol="0" anchor="t">
            <a:spAutoFit/>
          </a:bodyPr>
          <a:lstStyle/>
          <a:p>
            <a:pPr marL="0" lvl="0" indent="0">
              <a:lnSpc>
                <a:spcPts val="3711"/>
              </a:lnSpc>
            </a:pPr>
            <a:r>
              <a:rPr lang="en-US" sz="2899" spc="-72">
                <a:solidFill>
                  <a:srgbClr val="121212"/>
                </a:solidFill>
                <a:latin typeface="Calibri 1"/>
              </a:rPr>
              <a:t>Notice of Water Service Disruption</a:t>
            </a:r>
          </a:p>
        </p:txBody>
      </p:sp>
      <p:sp>
        <p:nvSpPr>
          <p:cNvPr id="16" name="TextBox 16"/>
          <p:cNvSpPr txBox="1"/>
          <p:nvPr/>
        </p:nvSpPr>
        <p:spPr>
          <a:xfrm>
            <a:off x="7939171" y="6524625"/>
            <a:ext cx="3385120" cy="715010"/>
          </a:xfrm>
          <a:prstGeom prst="rect">
            <a:avLst/>
          </a:prstGeom>
        </p:spPr>
        <p:txBody>
          <a:bodyPr lIns="0" tIns="0" rIns="0" bIns="0" rtlCol="0" anchor="t">
            <a:spAutoFit/>
          </a:bodyPr>
          <a:lstStyle/>
          <a:p>
            <a:pPr>
              <a:lnSpc>
                <a:spcPts val="1839"/>
              </a:lnSpc>
            </a:pPr>
            <a:r>
              <a:rPr lang="en-US" sz="1599">
                <a:solidFill>
                  <a:srgbClr val="121212"/>
                </a:solidFill>
                <a:latin typeface="Calibri 2"/>
              </a:rPr>
              <a:t>Water is being shutoff for water line tie-ns and tests​</a:t>
            </a:r>
          </a:p>
          <a:p>
            <a:pPr>
              <a:lnSpc>
                <a:spcPts val="1839"/>
              </a:lnSpc>
            </a:pPr>
            <a:endParaRPr lang="en-US" sz="1599">
              <a:solidFill>
                <a:srgbClr val="121212"/>
              </a:solidFill>
              <a:latin typeface="Calibri 2"/>
            </a:endParaRPr>
          </a:p>
        </p:txBody>
      </p:sp>
      <p:sp>
        <p:nvSpPr>
          <p:cNvPr id="17" name="TextBox 17"/>
          <p:cNvSpPr txBox="1"/>
          <p:nvPr/>
        </p:nvSpPr>
        <p:spPr>
          <a:xfrm>
            <a:off x="7939171" y="7773035"/>
            <a:ext cx="3351446" cy="568960"/>
          </a:xfrm>
          <a:prstGeom prst="rect">
            <a:avLst/>
          </a:prstGeom>
        </p:spPr>
        <p:txBody>
          <a:bodyPr lIns="0" tIns="0" rIns="0" bIns="0" rtlCol="0" anchor="t">
            <a:spAutoFit/>
          </a:bodyPr>
          <a:lstStyle/>
          <a:p>
            <a:pPr marL="345439" lvl="1" indent="-172720">
              <a:lnSpc>
                <a:spcPts val="2239"/>
              </a:lnSpc>
              <a:buFont typeface="Arial"/>
              <a:buChar char="•"/>
            </a:pPr>
            <a:r>
              <a:rPr lang="en-US" sz="1599">
                <a:solidFill>
                  <a:srgbClr val="121212"/>
                </a:solidFill>
                <a:latin typeface="Calibri 2"/>
              </a:rPr>
              <a:t>24 to 48-hours prior to service impacts</a:t>
            </a:r>
          </a:p>
        </p:txBody>
      </p:sp>
      <p:sp>
        <p:nvSpPr>
          <p:cNvPr id="18" name="TextBox 18"/>
          <p:cNvSpPr txBox="1"/>
          <p:nvPr/>
        </p:nvSpPr>
        <p:spPr>
          <a:xfrm>
            <a:off x="7972846" y="8770620"/>
            <a:ext cx="3351446" cy="568960"/>
          </a:xfrm>
          <a:prstGeom prst="rect">
            <a:avLst/>
          </a:prstGeom>
        </p:spPr>
        <p:txBody>
          <a:bodyPr lIns="0" tIns="0" rIns="0" bIns="0" rtlCol="0" anchor="t">
            <a:spAutoFit/>
          </a:bodyPr>
          <a:lstStyle/>
          <a:p>
            <a:pPr marL="345439" lvl="1" indent="-172720">
              <a:lnSpc>
                <a:spcPts val="2239"/>
              </a:lnSpc>
              <a:buFont typeface="Arial"/>
              <a:buChar char="•"/>
            </a:pPr>
            <a:r>
              <a:rPr lang="en-US" sz="1599">
                <a:solidFill>
                  <a:srgbClr val="121212"/>
                </a:solidFill>
                <a:latin typeface="Calibri 2"/>
              </a:rPr>
              <a:t>Flyer, door hanger, signage​</a:t>
            </a:r>
          </a:p>
          <a:p>
            <a:pPr marL="345439" lvl="1" indent="-172720">
              <a:lnSpc>
                <a:spcPts val="2239"/>
              </a:lnSpc>
              <a:buFont typeface="Arial"/>
              <a:buChar char="•"/>
            </a:pPr>
            <a:r>
              <a:rPr lang="en-US" sz="1599">
                <a:solidFill>
                  <a:srgbClr val="121212"/>
                </a:solidFill>
                <a:latin typeface="Calibri 2"/>
              </a:rPr>
              <a:t>Text, Email</a:t>
            </a:r>
          </a:p>
        </p:txBody>
      </p:sp>
      <p:sp>
        <p:nvSpPr>
          <p:cNvPr id="19" name="TextBox 19"/>
          <p:cNvSpPr txBox="1"/>
          <p:nvPr/>
        </p:nvSpPr>
        <p:spPr>
          <a:xfrm>
            <a:off x="13432269" y="5682704"/>
            <a:ext cx="4221542" cy="522986"/>
          </a:xfrm>
          <a:prstGeom prst="rect">
            <a:avLst/>
          </a:prstGeom>
        </p:spPr>
        <p:txBody>
          <a:bodyPr lIns="0" tIns="0" rIns="0" bIns="0" rtlCol="0" anchor="t">
            <a:spAutoFit/>
          </a:bodyPr>
          <a:lstStyle/>
          <a:p>
            <a:pPr marL="0" lvl="0" indent="0">
              <a:lnSpc>
                <a:spcPts val="3711"/>
              </a:lnSpc>
            </a:pPr>
            <a:r>
              <a:rPr lang="en-US" sz="2899" spc="-72">
                <a:solidFill>
                  <a:srgbClr val="121212"/>
                </a:solidFill>
                <a:latin typeface="Calibri 1"/>
              </a:rPr>
              <a:t>Road Closure Notification</a:t>
            </a:r>
          </a:p>
        </p:txBody>
      </p:sp>
      <p:sp>
        <p:nvSpPr>
          <p:cNvPr id="20" name="TextBox 20"/>
          <p:cNvSpPr txBox="1"/>
          <p:nvPr/>
        </p:nvSpPr>
        <p:spPr>
          <a:xfrm>
            <a:off x="13522788" y="6548389"/>
            <a:ext cx="3385120" cy="715010"/>
          </a:xfrm>
          <a:prstGeom prst="rect">
            <a:avLst/>
          </a:prstGeom>
        </p:spPr>
        <p:txBody>
          <a:bodyPr lIns="0" tIns="0" rIns="0" bIns="0" rtlCol="0" anchor="t">
            <a:spAutoFit/>
          </a:bodyPr>
          <a:lstStyle/>
          <a:p>
            <a:pPr>
              <a:lnSpc>
                <a:spcPts val="1839"/>
              </a:lnSpc>
            </a:pPr>
            <a:r>
              <a:rPr lang="en-US" sz="1599">
                <a:solidFill>
                  <a:srgbClr val="121212"/>
                </a:solidFill>
                <a:latin typeface="Calibri 2"/>
              </a:rPr>
              <a:t>One or more travel lanes are going to be temporality closed​ to vehicular / pedestrian traffic</a:t>
            </a:r>
          </a:p>
        </p:txBody>
      </p:sp>
      <p:sp>
        <p:nvSpPr>
          <p:cNvPr id="21" name="TextBox 21"/>
          <p:cNvSpPr txBox="1"/>
          <p:nvPr/>
        </p:nvSpPr>
        <p:spPr>
          <a:xfrm>
            <a:off x="9143999" y="2270600"/>
            <a:ext cx="6575623" cy="1069460"/>
          </a:xfrm>
          <a:prstGeom prst="rect">
            <a:avLst/>
          </a:prstGeom>
        </p:spPr>
        <p:txBody>
          <a:bodyPr wrap="square" lIns="0" tIns="0" rIns="0" bIns="0" rtlCol="0" anchor="t">
            <a:spAutoFit/>
          </a:bodyPr>
          <a:lstStyle/>
          <a:p>
            <a:pPr marL="0" lvl="0" indent="0">
              <a:lnSpc>
                <a:spcPts val="8209"/>
              </a:lnSpc>
              <a:spcBef>
                <a:spcPct val="0"/>
              </a:spcBef>
            </a:pPr>
            <a:r>
              <a:rPr lang="en-US" sz="8292" dirty="0">
                <a:solidFill>
                  <a:srgbClr val="121212"/>
                </a:solidFill>
                <a:latin typeface="Arial Nova Cond Light" panose="020F0502020204030204" pitchFamily="34" charset="0"/>
              </a:rPr>
              <a:t>you may receive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D0CF"/>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7259300" cy="9258300"/>
          </a:xfrm>
          <a:prstGeom prst="rect">
            <a:avLst/>
          </a:prstGeom>
          <a:solidFill>
            <a:srgbClr val="FFFFFF"/>
          </a:solidFill>
        </p:spPr>
        <p:txBody>
          <a:bodyPr/>
          <a:lstStyle/>
          <a:p>
            <a:endParaRPr lang="en-US"/>
          </a:p>
        </p:txBody>
      </p:sp>
      <p:sp>
        <p:nvSpPr>
          <p:cNvPr id="3" name="AutoShape 3"/>
          <p:cNvSpPr/>
          <p:nvPr/>
        </p:nvSpPr>
        <p:spPr>
          <a:xfrm>
            <a:off x="1028699" y="1012653"/>
            <a:ext cx="7712765" cy="1730058"/>
          </a:xfrm>
          <a:prstGeom prst="rect">
            <a:avLst/>
          </a:prstGeom>
          <a:solidFill>
            <a:srgbClr val="F27239">
              <a:alpha val="80000"/>
            </a:srgbClr>
          </a:solidFill>
        </p:spPr>
        <p:txBody>
          <a:bodyPr/>
          <a:lstStyle/>
          <a:p>
            <a:endParaRPr lang="en-US"/>
          </a:p>
        </p:txBody>
      </p:sp>
      <p:sp>
        <p:nvSpPr>
          <p:cNvPr id="4" name="Freeform 4"/>
          <p:cNvSpPr/>
          <p:nvPr/>
        </p:nvSpPr>
        <p:spPr>
          <a:xfrm>
            <a:off x="2016012" y="9315816"/>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12038140" y="1342597"/>
            <a:ext cx="4361768" cy="8630507"/>
            <a:chOff x="0" y="0"/>
            <a:chExt cx="2620010" cy="5184140"/>
          </a:xfrm>
        </p:grpSpPr>
        <p:sp>
          <p:nvSpPr>
            <p:cNvPr id="6" name="Freeform 6"/>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7" name="Freeform 7"/>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5213" r="-5213"/>
              </a:stretch>
            </a:blipFill>
          </p:spPr>
          <p:txBody>
            <a:bodyPr/>
            <a:lstStyle/>
            <a:p>
              <a:endParaRPr lang="en-US"/>
            </a:p>
          </p:txBody>
        </p:sp>
        <p:sp>
          <p:nvSpPr>
            <p:cNvPr id="8" name="Freeform 8"/>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US"/>
            </a:p>
          </p:txBody>
        </p:sp>
        <p:sp>
          <p:nvSpPr>
            <p:cNvPr id="9" name="Freeform 9"/>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US"/>
            </a:p>
          </p:txBody>
        </p:sp>
        <p:sp>
          <p:nvSpPr>
            <p:cNvPr id="10" name="Freeform 10"/>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US"/>
            </a:p>
          </p:txBody>
        </p:sp>
        <p:sp>
          <p:nvSpPr>
            <p:cNvPr id="11" name="Freeform 11"/>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US"/>
            </a:p>
          </p:txBody>
        </p:sp>
        <p:sp>
          <p:nvSpPr>
            <p:cNvPr id="12" name="Freeform 12"/>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US"/>
            </a:p>
          </p:txBody>
        </p:sp>
        <p:sp>
          <p:nvSpPr>
            <p:cNvPr id="13" name="Freeform 13"/>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US"/>
            </a:p>
          </p:txBody>
        </p:sp>
        <p:sp>
          <p:nvSpPr>
            <p:cNvPr id="14" name="Freeform 14"/>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US"/>
            </a:p>
          </p:txBody>
        </p:sp>
      </p:grpSp>
      <p:sp>
        <p:nvSpPr>
          <p:cNvPr id="16" name="TextBox 16"/>
          <p:cNvSpPr txBox="1"/>
          <p:nvPr/>
        </p:nvSpPr>
        <p:spPr>
          <a:xfrm>
            <a:off x="2386935" y="3093310"/>
            <a:ext cx="8324799" cy="3790061"/>
          </a:xfrm>
          <a:prstGeom prst="rect">
            <a:avLst/>
          </a:prstGeom>
        </p:spPr>
        <p:txBody>
          <a:bodyPr lIns="0" tIns="0" rIns="0" bIns="0" rtlCol="0" anchor="t">
            <a:spAutoFit/>
          </a:bodyPr>
          <a:lstStyle/>
          <a:p>
            <a:pPr>
              <a:lnSpc>
                <a:spcPts val="3711"/>
              </a:lnSpc>
            </a:pPr>
            <a:r>
              <a:rPr lang="en-US" sz="2899" spc="-72">
                <a:solidFill>
                  <a:srgbClr val="121212"/>
                </a:solidFill>
                <a:latin typeface="Calibri 1"/>
              </a:rPr>
              <a:t>Sign up to be notified when work will require major road closures, emergency water shutoffs, or other significant impacts via text or email.  </a:t>
            </a:r>
          </a:p>
          <a:p>
            <a:pPr>
              <a:lnSpc>
                <a:spcPts val="3711"/>
              </a:lnSpc>
            </a:pPr>
            <a:endParaRPr lang="en-US" sz="2899" spc="-72">
              <a:solidFill>
                <a:srgbClr val="121212"/>
              </a:solidFill>
              <a:latin typeface="Calibri 1"/>
            </a:endParaRPr>
          </a:p>
          <a:p>
            <a:pPr marL="0" lvl="0" indent="0">
              <a:lnSpc>
                <a:spcPts val="3711"/>
              </a:lnSpc>
            </a:pPr>
            <a:r>
              <a:rPr lang="en-US" sz="2899" spc="-72">
                <a:solidFill>
                  <a:srgbClr val="121212"/>
                </a:solidFill>
                <a:latin typeface="Calibri 1"/>
              </a:rPr>
              <a:t>To sign up for RoadworkNOLA text alerts, text ROADWORK to 77295 or go to ready.nola.gov/alerts to create a whole profile and select the “roadwork” alert list.</a:t>
            </a:r>
          </a:p>
        </p:txBody>
      </p:sp>
      <p:sp>
        <p:nvSpPr>
          <p:cNvPr id="17" name="TextBox 17"/>
          <p:cNvSpPr txBox="1"/>
          <p:nvPr/>
        </p:nvSpPr>
        <p:spPr>
          <a:xfrm>
            <a:off x="1766680" y="1334677"/>
            <a:ext cx="5507740" cy="1408034"/>
          </a:xfrm>
          <a:prstGeom prst="rect">
            <a:avLst/>
          </a:prstGeom>
        </p:spPr>
        <p:txBody>
          <a:bodyPr lIns="0" tIns="0" rIns="0" bIns="0" rtlCol="0" anchor="t">
            <a:spAutoFit/>
          </a:bodyPr>
          <a:lstStyle/>
          <a:p>
            <a:pPr marL="0" lvl="0" indent="0" algn="l">
              <a:lnSpc>
                <a:spcPts val="8735"/>
              </a:lnSpc>
            </a:pPr>
            <a:r>
              <a:rPr lang="en-US" sz="9706" spc="-242" dirty="0">
                <a:solidFill>
                  <a:srgbClr val="FFFFFF"/>
                </a:solidFill>
                <a:latin typeface="Calibri 1 Bold"/>
              </a:rPr>
              <a:t>Text Alerts</a:t>
            </a:r>
          </a:p>
        </p:txBody>
      </p:sp>
      <p:sp>
        <p:nvSpPr>
          <p:cNvPr id="18" name="TextBox 18"/>
          <p:cNvSpPr txBox="1"/>
          <p:nvPr/>
        </p:nvSpPr>
        <p:spPr>
          <a:xfrm>
            <a:off x="7191359" y="1113031"/>
            <a:ext cx="1400284" cy="1879901"/>
          </a:xfrm>
          <a:prstGeom prst="rect">
            <a:avLst/>
          </a:prstGeom>
        </p:spPr>
        <p:txBody>
          <a:bodyPr lIns="0" tIns="0" rIns="0" bIns="0" rtlCol="0" anchor="t">
            <a:spAutoFit/>
          </a:bodyPr>
          <a:lstStyle/>
          <a:p>
            <a:pPr marL="0" lvl="0" indent="0" algn="l">
              <a:lnSpc>
                <a:spcPts val="11700"/>
              </a:lnSpc>
            </a:pPr>
            <a:r>
              <a:rPr lang="en-US" sz="13000" spc="-325">
                <a:solidFill>
                  <a:srgbClr val="FFFFFF"/>
                </a:solidFill>
                <a:latin typeface="Calibri 1 Bold"/>
              </a:rPr>
              <a:t>!!</a:t>
            </a:r>
          </a:p>
        </p:txBody>
      </p:sp>
      <p:sp>
        <p:nvSpPr>
          <p:cNvPr id="19" name="Freeform 19"/>
          <p:cNvSpPr/>
          <p:nvPr/>
        </p:nvSpPr>
        <p:spPr>
          <a:xfrm>
            <a:off x="13582554" y="8577696"/>
            <a:ext cx="1272938" cy="305066"/>
          </a:xfrm>
          <a:custGeom>
            <a:avLst/>
            <a:gdLst/>
            <a:ahLst/>
            <a:cxnLst/>
            <a:rect l="l" t="t" r="r" b="b"/>
            <a:pathLst>
              <a:path w="1272938" h="305066">
                <a:moveTo>
                  <a:pt x="0" y="0"/>
                </a:moveTo>
                <a:lnTo>
                  <a:pt x="1272939" y="0"/>
                </a:lnTo>
                <a:lnTo>
                  <a:pt x="1272939" y="305066"/>
                </a:lnTo>
                <a:lnTo>
                  <a:pt x="0" y="3050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D0CF"/>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7259300" cy="9258300"/>
          </a:xfrm>
          <a:prstGeom prst="rect">
            <a:avLst/>
          </a:prstGeom>
          <a:solidFill>
            <a:srgbClr val="FFFFFF"/>
          </a:solidFill>
        </p:spPr>
        <p:txBody>
          <a:bodyPr/>
          <a:lstStyle/>
          <a:p>
            <a:endParaRPr lang="en-US"/>
          </a:p>
        </p:txBody>
      </p:sp>
      <p:sp>
        <p:nvSpPr>
          <p:cNvPr id="3" name="Freeform 3"/>
          <p:cNvSpPr/>
          <p:nvPr/>
        </p:nvSpPr>
        <p:spPr>
          <a:xfrm>
            <a:off x="15841519" y="9601200"/>
            <a:ext cx="1924765" cy="461280"/>
          </a:xfrm>
          <a:custGeom>
            <a:avLst/>
            <a:gdLst/>
            <a:ahLst/>
            <a:cxnLst/>
            <a:rect l="l" t="t" r="r" b="b"/>
            <a:pathLst>
              <a:path w="1924765" h="461280">
                <a:moveTo>
                  <a:pt x="0" y="0"/>
                </a:moveTo>
                <a:lnTo>
                  <a:pt x="1924766" y="0"/>
                </a:lnTo>
                <a:lnTo>
                  <a:pt x="1924766" y="461280"/>
                </a:lnTo>
                <a:lnTo>
                  <a:pt x="0" y="461280"/>
                </a:lnTo>
                <a:lnTo>
                  <a:pt x="0" y="0"/>
                </a:lnTo>
                <a:close/>
              </a:path>
            </a:pathLst>
          </a:custGeom>
          <a:blipFill>
            <a:blip r:embed="rId2"/>
            <a:stretch>
              <a:fillRect/>
            </a:stretch>
          </a:blipFill>
        </p:spPr>
        <p:txBody>
          <a:bodyPr/>
          <a:lstStyle/>
          <a:p>
            <a:endParaRPr lang="en-US"/>
          </a:p>
        </p:txBody>
      </p:sp>
      <p:sp>
        <p:nvSpPr>
          <p:cNvPr id="4" name="Freeform 4"/>
          <p:cNvSpPr/>
          <p:nvPr/>
        </p:nvSpPr>
        <p:spPr>
          <a:xfrm>
            <a:off x="2136279" y="3387873"/>
            <a:ext cx="5414122" cy="2967507"/>
          </a:xfrm>
          <a:custGeom>
            <a:avLst/>
            <a:gdLst/>
            <a:ahLst/>
            <a:cxnLst/>
            <a:rect l="l" t="t" r="r" b="b"/>
            <a:pathLst>
              <a:path w="5414122" h="2967507">
                <a:moveTo>
                  <a:pt x="0" y="0"/>
                </a:moveTo>
                <a:lnTo>
                  <a:pt x="5414122" y="0"/>
                </a:lnTo>
                <a:lnTo>
                  <a:pt x="5414122" y="2967507"/>
                </a:lnTo>
                <a:lnTo>
                  <a:pt x="0" y="2967507"/>
                </a:lnTo>
                <a:lnTo>
                  <a:pt x="0" y="0"/>
                </a:lnTo>
                <a:close/>
              </a:path>
            </a:pathLst>
          </a:custGeom>
          <a:blipFill>
            <a:blip r:embed="rId3"/>
            <a:stretch>
              <a:fillRect/>
            </a:stretch>
          </a:blipFill>
        </p:spPr>
        <p:txBody>
          <a:bodyPr/>
          <a:lstStyle/>
          <a:p>
            <a:endParaRPr lang="en-US"/>
          </a:p>
        </p:txBody>
      </p:sp>
      <p:pic>
        <p:nvPicPr>
          <p:cNvPr id="5" name="Picture 5"/>
          <p:cNvPicPr>
            <a:picLocks noChangeAspect="1"/>
          </p:cNvPicPr>
          <p:nvPr/>
        </p:nvPicPr>
        <p:blipFill>
          <a:blip r:embed="rId4"/>
          <a:srcRect/>
          <a:stretch>
            <a:fillRect/>
          </a:stretch>
        </p:blipFill>
        <p:spPr>
          <a:xfrm rot="-5400000">
            <a:off x="1759744" y="5441411"/>
            <a:ext cx="639042" cy="747418"/>
          </a:xfrm>
          <a:prstGeom prst="rect">
            <a:avLst/>
          </a:prstGeom>
        </p:spPr>
      </p:pic>
      <p:sp>
        <p:nvSpPr>
          <p:cNvPr id="6" name="TextBox 6"/>
          <p:cNvSpPr txBox="1"/>
          <p:nvPr/>
        </p:nvSpPr>
        <p:spPr>
          <a:xfrm>
            <a:off x="2016012" y="1377634"/>
            <a:ext cx="10942272" cy="1408034"/>
          </a:xfrm>
          <a:prstGeom prst="rect">
            <a:avLst/>
          </a:prstGeom>
        </p:spPr>
        <p:txBody>
          <a:bodyPr lIns="0" tIns="0" rIns="0" bIns="0" rtlCol="0" anchor="t">
            <a:spAutoFit/>
          </a:bodyPr>
          <a:lstStyle/>
          <a:p>
            <a:pPr marL="0" lvl="0" indent="0" algn="l">
              <a:lnSpc>
                <a:spcPts val="8735"/>
              </a:lnSpc>
            </a:pPr>
            <a:r>
              <a:rPr lang="en-US" sz="9706" spc="-242">
                <a:solidFill>
                  <a:srgbClr val="121212"/>
                </a:solidFill>
                <a:latin typeface="Calibri 1 Bold"/>
              </a:rPr>
              <a:t>Stay Informed</a:t>
            </a:r>
          </a:p>
        </p:txBody>
      </p:sp>
      <p:sp>
        <p:nvSpPr>
          <p:cNvPr id="7" name="TextBox 7"/>
          <p:cNvSpPr txBox="1"/>
          <p:nvPr/>
        </p:nvSpPr>
        <p:spPr>
          <a:xfrm>
            <a:off x="10648027" y="3693368"/>
            <a:ext cx="6543586" cy="1383248"/>
          </a:xfrm>
          <a:prstGeom prst="rect">
            <a:avLst/>
          </a:prstGeom>
        </p:spPr>
        <p:txBody>
          <a:bodyPr lIns="0" tIns="0" rIns="0" bIns="0" rtlCol="0" anchor="t">
            <a:spAutoFit/>
          </a:bodyPr>
          <a:lstStyle/>
          <a:p>
            <a:pPr>
              <a:lnSpc>
                <a:spcPts val="3592"/>
              </a:lnSpc>
            </a:pPr>
            <a:r>
              <a:rPr lang="en-US" sz="2603">
                <a:solidFill>
                  <a:srgbClr val="000000"/>
                </a:solidFill>
                <a:latin typeface="Calibri 4"/>
              </a:rPr>
              <a:t>Visit </a:t>
            </a:r>
            <a:r>
              <a:rPr lang="en-US" sz="2603">
                <a:solidFill>
                  <a:srgbClr val="000000"/>
                </a:solidFill>
                <a:latin typeface="Calibri 4"/>
                <a:hlinkClick r:id="rId5" tooltip="https://gis.nola.gov/roadwork/"/>
              </a:rPr>
              <a:t>https://roadwork.nola.gov/h</a:t>
            </a:r>
            <a:r>
              <a:rPr lang="en-US" sz="2603">
                <a:solidFill>
                  <a:srgbClr val="000000"/>
                </a:solidFill>
                <a:latin typeface="Calibri 4"/>
              </a:rPr>
              <a:t>ome to find work on your block.</a:t>
            </a:r>
          </a:p>
          <a:p>
            <a:pPr algn="l">
              <a:lnSpc>
                <a:spcPts val="3592"/>
              </a:lnSpc>
            </a:pPr>
            <a:r>
              <a:rPr lang="en-US" sz="2603">
                <a:solidFill>
                  <a:srgbClr val="000000"/>
                </a:solidFill>
                <a:latin typeface="Calibri 4"/>
              </a:rPr>
              <a:t>  </a:t>
            </a:r>
          </a:p>
        </p:txBody>
      </p:sp>
      <p:sp>
        <p:nvSpPr>
          <p:cNvPr id="8" name="TextBox 8"/>
          <p:cNvSpPr txBox="1"/>
          <p:nvPr/>
        </p:nvSpPr>
        <p:spPr>
          <a:xfrm>
            <a:off x="6812577" y="2382130"/>
            <a:ext cx="7589223" cy="741550"/>
          </a:xfrm>
          <a:prstGeom prst="rect">
            <a:avLst/>
          </a:prstGeom>
        </p:spPr>
        <p:txBody>
          <a:bodyPr wrap="square" lIns="0" tIns="0" rIns="0" bIns="0" rtlCol="0" anchor="t">
            <a:spAutoFit/>
          </a:bodyPr>
          <a:lstStyle/>
          <a:p>
            <a:pPr marL="0" lvl="0" indent="0">
              <a:lnSpc>
                <a:spcPts val="5470"/>
              </a:lnSpc>
              <a:spcBef>
                <a:spcPct val="0"/>
              </a:spcBef>
            </a:pPr>
            <a:r>
              <a:rPr lang="en-US" sz="5525" i="1" dirty="0">
                <a:solidFill>
                  <a:srgbClr val="121212"/>
                </a:solidFill>
                <a:latin typeface="Blackadder ITC" panose="04020505051007020D02" pitchFamily="82" charset="0"/>
              </a:rPr>
              <a:t>about work on your block</a:t>
            </a:r>
          </a:p>
        </p:txBody>
      </p:sp>
      <p:sp>
        <p:nvSpPr>
          <p:cNvPr id="9" name="Freeform 9"/>
          <p:cNvSpPr/>
          <p:nvPr/>
        </p:nvSpPr>
        <p:spPr>
          <a:xfrm>
            <a:off x="3438928" y="6088570"/>
            <a:ext cx="5296721" cy="3252555"/>
          </a:xfrm>
          <a:custGeom>
            <a:avLst/>
            <a:gdLst/>
            <a:ahLst/>
            <a:cxnLst/>
            <a:rect l="l" t="t" r="r" b="b"/>
            <a:pathLst>
              <a:path w="5296721" h="3252555">
                <a:moveTo>
                  <a:pt x="0" y="0"/>
                </a:moveTo>
                <a:lnTo>
                  <a:pt x="5296721" y="0"/>
                </a:lnTo>
                <a:lnTo>
                  <a:pt x="5296721" y="3252556"/>
                </a:lnTo>
                <a:lnTo>
                  <a:pt x="0" y="3252556"/>
                </a:lnTo>
                <a:lnTo>
                  <a:pt x="0" y="0"/>
                </a:lnTo>
                <a:close/>
              </a:path>
            </a:pathLst>
          </a:custGeom>
          <a:blipFill>
            <a:blip r:embed="rId6"/>
            <a:stretch>
              <a:fillRect l="-7103" b="-5094"/>
            </a:stretch>
          </a:blipFill>
        </p:spPr>
        <p:txBody>
          <a:bodyPr/>
          <a:lstStyle/>
          <a:p>
            <a:endParaRPr lang="en-US"/>
          </a:p>
        </p:txBody>
      </p:sp>
      <p:pic>
        <p:nvPicPr>
          <p:cNvPr id="10" name="Picture 10"/>
          <p:cNvPicPr>
            <a:picLocks noChangeAspect="1"/>
          </p:cNvPicPr>
          <p:nvPr/>
        </p:nvPicPr>
        <p:blipFill>
          <a:blip r:embed="rId4"/>
          <a:srcRect/>
          <a:stretch>
            <a:fillRect/>
          </a:stretch>
        </p:blipFill>
        <p:spPr>
          <a:xfrm rot="-5400000">
            <a:off x="3119407" y="6393137"/>
            <a:ext cx="639042" cy="747418"/>
          </a:xfrm>
          <a:prstGeom prst="rect">
            <a:avLst/>
          </a:prstGeom>
        </p:spPr>
      </p:pic>
      <p:pic>
        <p:nvPicPr>
          <p:cNvPr id="11" name="Picture 11"/>
          <p:cNvPicPr>
            <a:picLocks noChangeAspect="1"/>
          </p:cNvPicPr>
          <p:nvPr/>
        </p:nvPicPr>
        <p:blipFill>
          <a:blip r:embed="rId4"/>
          <a:srcRect/>
          <a:stretch>
            <a:fillRect/>
          </a:stretch>
        </p:blipFill>
        <p:spPr>
          <a:xfrm rot="-5400000">
            <a:off x="9600879" y="5249991"/>
            <a:ext cx="717510" cy="839193"/>
          </a:xfrm>
          <a:prstGeom prst="rect">
            <a:avLst/>
          </a:prstGeom>
        </p:spPr>
      </p:pic>
      <p:sp>
        <p:nvSpPr>
          <p:cNvPr id="12" name="TextBox 12"/>
          <p:cNvSpPr txBox="1"/>
          <p:nvPr/>
        </p:nvSpPr>
        <p:spPr>
          <a:xfrm>
            <a:off x="10648027" y="5324686"/>
            <a:ext cx="11066170" cy="484904"/>
          </a:xfrm>
          <a:prstGeom prst="rect">
            <a:avLst/>
          </a:prstGeom>
        </p:spPr>
        <p:txBody>
          <a:bodyPr lIns="0" tIns="0" rIns="0" bIns="0" rtlCol="0" anchor="t">
            <a:spAutoFit/>
          </a:bodyPr>
          <a:lstStyle/>
          <a:p>
            <a:pPr algn="l">
              <a:lnSpc>
                <a:spcPts val="3592"/>
              </a:lnSpc>
            </a:pPr>
            <a:r>
              <a:rPr lang="en-US" sz="2603">
                <a:solidFill>
                  <a:srgbClr val="000000"/>
                </a:solidFill>
                <a:latin typeface="Calibri 4"/>
              </a:rPr>
              <a:t>Click "Find Work on My Block".</a:t>
            </a:r>
          </a:p>
        </p:txBody>
      </p:sp>
      <p:sp>
        <p:nvSpPr>
          <p:cNvPr id="13" name="TextBox 13"/>
          <p:cNvSpPr txBox="1"/>
          <p:nvPr/>
        </p:nvSpPr>
        <p:spPr>
          <a:xfrm>
            <a:off x="10885664" y="7743792"/>
            <a:ext cx="6068311" cy="1178351"/>
          </a:xfrm>
          <a:prstGeom prst="rect">
            <a:avLst/>
          </a:prstGeom>
        </p:spPr>
        <p:txBody>
          <a:bodyPr lIns="0" tIns="0" rIns="0" bIns="0" rtlCol="0" anchor="t">
            <a:spAutoFit/>
          </a:bodyPr>
          <a:lstStyle/>
          <a:p>
            <a:pPr marL="475753" lvl="1" indent="-237877" algn="l">
              <a:lnSpc>
                <a:spcPts val="3040"/>
              </a:lnSpc>
              <a:buFont typeface="Arial"/>
              <a:buChar char="•"/>
            </a:pPr>
            <a:r>
              <a:rPr lang="en-US" sz="2203">
                <a:solidFill>
                  <a:srgbClr val="000000"/>
                </a:solidFill>
                <a:latin typeface="Calibri 4"/>
              </a:rPr>
              <a:t>A drop-down box will list any City or FEMA-funded roadwork that is planned, in construction or completed on your block.</a:t>
            </a:r>
          </a:p>
        </p:txBody>
      </p:sp>
      <p:sp>
        <p:nvSpPr>
          <p:cNvPr id="14" name="TextBox 14"/>
          <p:cNvSpPr txBox="1"/>
          <p:nvPr/>
        </p:nvSpPr>
        <p:spPr>
          <a:xfrm>
            <a:off x="10648027" y="6552541"/>
            <a:ext cx="6037563" cy="934076"/>
          </a:xfrm>
          <a:prstGeom prst="rect">
            <a:avLst/>
          </a:prstGeom>
        </p:spPr>
        <p:txBody>
          <a:bodyPr lIns="0" tIns="0" rIns="0" bIns="0" rtlCol="0" anchor="t">
            <a:spAutoFit/>
          </a:bodyPr>
          <a:lstStyle/>
          <a:p>
            <a:pPr algn="l">
              <a:lnSpc>
                <a:spcPts val="3592"/>
              </a:lnSpc>
            </a:pPr>
            <a:r>
              <a:rPr lang="en-US" sz="2603">
                <a:solidFill>
                  <a:srgbClr val="000000"/>
                </a:solidFill>
                <a:latin typeface="Calibri 4"/>
              </a:rPr>
              <a:t>Type in your address on the search bar and click the search icon.  </a:t>
            </a:r>
          </a:p>
        </p:txBody>
      </p:sp>
      <p:pic>
        <p:nvPicPr>
          <p:cNvPr id="15" name="Picture 15"/>
          <p:cNvPicPr>
            <a:picLocks noChangeAspect="1"/>
          </p:cNvPicPr>
          <p:nvPr/>
        </p:nvPicPr>
        <p:blipFill>
          <a:blip r:embed="rId4"/>
          <a:srcRect/>
          <a:stretch>
            <a:fillRect/>
          </a:stretch>
        </p:blipFill>
        <p:spPr>
          <a:xfrm rot="-5400000">
            <a:off x="9649745" y="6595958"/>
            <a:ext cx="717510" cy="839193"/>
          </a:xfrm>
          <a:prstGeom prst="rect">
            <a:avLst/>
          </a:prstGeom>
        </p:spPr>
      </p:pic>
      <p:pic>
        <p:nvPicPr>
          <p:cNvPr id="16" name="Picture 16"/>
          <p:cNvPicPr>
            <a:picLocks noChangeAspect="1"/>
          </p:cNvPicPr>
          <p:nvPr/>
        </p:nvPicPr>
        <p:blipFill>
          <a:blip r:embed="rId4"/>
          <a:srcRect/>
          <a:stretch>
            <a:fillRect/>
          </a:stretch>
        </p:blipFill>
        <p:spPr>
          <a:xfrm rot="-5400000">
            <a:off x="9600879" y="3727776"/>
            <a:ext cx="717510" cy="83919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10600" y="1017535"/>
            <a:ext cx="8500040" cy="8251929"/>
          </a:xfrm>
          <a:prstGeom prst="rect">
            <a:avLst/>
          </a:prstGeom>
          <a:solidFill>
            <a:srgbClr val="D6D0CF"/>
          </a:solidFill>
        </p:spPr>
        <p:txBody>
          <a:bodyPr/>
          <a:lstStyle/>
          <a:p>
            <a:endParaRPr lang="en-US"/>
          </a:p>
        </p:txBody>
      </p:sp>
      <p:grpSp>
        <p:nvGrpSpPr>
          <p:cNvPr id="3" name="Group 3"/>
          <p:cNvGrpSpPr/>
          <p:nvPr/>
        </p:nvGrpSpPr>
        <p:grpSpPr>
          <a:xfrm>
            <a:off x="10158168" y="5790490"/>
            <a:ext cx="638515" cy="63851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8F79"/>
            </a:solidFill>
          </p:spPr>
          <p:txBody>
            <a:bodyPr/>
            <a:lstStyle/>
            <a:p>
              <a:endParaRPr lang="en-US"/>
            </a:p>
          </p:txBody>
        </p:sp>
        <p:sp>
          <p:nvSpPr>
            <p:cNvPr id="5" name="TextBox 5"/>
            <p:cNvSpPr txBox="1"/>
            <p:nvPr/>
          </p:nvSpPr>
          <p:spPr>
            <a:xfrm>
              <a:off x="76200" y="76200"/>
              <a:ext cx="660400" cy="660400"/>
            </a:xfrm>
            <a:prstGeom prst="rect">
              <a:avLst/>
            </a:prstGeom>
          </p:spPr>
          <p:txBody>
            <a:bodyPr lIns="29697" tIns="29697" rIns="29697" bIns="29697" rtlCol="0" anchor="ctr"/>
            <a:lstStyle/>
            <a:p>
              <a:pPr algn="ctr">
                <a:lnSpc>
                  <a:spcPts val="163"/>
                </a:lnSpc>
              </a:pPr>
              <a:endParaRPr/>
            </a:p>
          </p:txBody>
        </p:sp>
      </p:grpSp>
      <p:grpSp>
        <p:nvGrpSpPr>
          <p:cNvPr id="6" name="Group 6"/>
          <p:cNvGrpSpPr/>
          <p:nvPr/>
        </p:nvGrpSpPr>
        <p:grpSpPr>
          <a:xfrm>
            <a:off x="10158168" y="3755549"/>
            <a:ext cx="638515" cy="63851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8F79"/>
            </a:solidFill>
          </p:spPr>
          <p:txBody>
            <a:bodyPr/>
            <a:lstStyle/>
            <a:p>
              <a:endParaRPr lang="en-US"/>
            </a:p>
          </p:txBody>
        </p:sp>
        <p:sp>
          <p:nvSpPr>
            <p:cNvPr id="8" name="TextBox 8"/>
            <p:cNvSpPr txBox="1"/>
            <p:nvPr/>
          </p:nvSpPr>
          <p:spPr>
            <a:xfrm>
              <a:off x="76200" y="76200"/>
              <a:ext cx="660400" cy="660400"/>
            </a:xfrm>
            <a:prstGeom prst="rect">
              <a:avLst/>
            </a:prstGeom>
          </p:spPr>
          <p:txBody>
            <a:bodyPr lIns="29697" tIns="29697" rIns="29697" bIns="29697" rtlCol="0" anchor="ctr"/>
            <a:lstStyle/>
            <a:p>
              <a:pPr algn="ctr">
                <a:lnSpc>
                  <a:spcPts val="163"/>
                </a:lnSpc>
              </a:pPr>
              <a:endParaRPr/>
            </a:p>
          </p:txBody>
        </p:sp>
      </p:grpSp>
      <p:grpSp>
        <p:nvGrpSpPr>
          <p:cNvPr id="9" name="Group 9"/>
          <p:cNvGrpSpPr/>
          <p:nvPr/>
        </p:nvGrpSpPr>
        <p:grpSpPr>
          <a:xfrm>
            <a:off x="10158168" y="4778710"/>
            <a:ext cx="638515" cy="63851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8F79"/>
            </a:solidFill>
          </p:spPr>
          <p:txBody>
            <a:bodyPr/>
            <a:lstStyle/>
            <a:p>
              <a:endParaRPr lang="en-US"/>
            </a:p>
          </p:txBody>
        </p:sp>
        <p:sp>
          <p:nvSpPr>
            <p:cNvPr id="11" name="TextBox 11"/>
            <p:cNvSpPr txBox="1"/>
            <p:nvPr/>
          </p:nvSpPr>
          <p:spPr>
            <a:xfrm>
              <a:off x="76200" y="76200"/>
              <a:ext cx="660400" cy="660400"/>
            </a:xfrm>
            <a:prstGeom prst="rect">
              <a:avLst/>
            </a:prstGeom>
          </p:spPr>
          <p:txBody>
            <a:bodyPr lIns="29697" tIns="29697" rIns="29697" bIns="29697" rtlCol="0" anchor="ctr"/>
            <a:lstStyle/>
            <a:p>
              <a:pPr algn="ctr">
                <a:lnSpc>
                  <a:spcPts val="163"/>
                </a:lnSpc>
              </a:pPr>
              <a:endParaRPr/>
            </a:p>
          </p:txBody>
        </p:sp>
      </p:grpSp>
      <p:sp>
        <p:nvSpPr>
          <p:cNvPr id="12" name="Freeform 12"/>
          <p:cNvSpPr/>
          <p:nvPr/>
        </p:nvSpPr>
        <p:spPr>
          <a:xfrm>
            <a:off x="10363910" y="3860994"/>
            <a:ext cx="227030" cy="427625"/>
          </a:xfrm>
          <a:custGeom>
            <a:avLst/>
            <a:gdLst/>
            <a:ahLst/>
            <a:cxnLst/>
            <a:rect l="l" t="t" r="r" b="b"/>
            <a:pathLst>
              <a:path w="227030" h="427625">
                <a:moveTo>
                  <a:pt x="0" y="0"/>
                </a:moveTo>
                <a:lnTo>
                  <a:pt x="227030" y="0"/>
                </a:lnTo>
                <a:lnTo>
                  <a:pt x="227030" y="427625"/>
                </a:lnTo>
                <a:lnTo>
                  <a:pt x="0" y="4276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288442" y="4937313"/>
            <a:ext cx="387177" cy="329140"/>
          </a:xfrm>
          <a:custGeom>
            <a:avLst/>
            <a:gdLst/>
            <a:ahLst/>
            <a:cxnLst/>
            <a:rect l="l" t="t" r="r" b="b"/>
            <a:pathLst>
              <a:path w="387177" h="329140">
                <a:moveTo>
                  <a:pt x="0" y="0"/>
                </a:moveTo>
                <a:lnTo>
                  <a:pt x="387177" y="0"/>
                </a:lnTo>
                <a:lnTo>
                  <a:pt x="387177" y="329140"/>
                </a:lnTo>
                <a:lnTo>
                  <a:pt x="0" y="3291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0283837" y="5916402"/>
            <a:ext cx="387177" cy="386693"/>
          </a:xfrm>
          <a:custGeom>
            <a:avLst/>
            <a:gdLst/>
            <a:ahLst/>
            <a:cxnLst/>
            <a:rect l="l" t="t" r="r" b="b"/>
            <a:pathLst>
              <a:path w="387177" h="386693">
                <a:moveTo>
                  <a:pt x="0" y="0"/>
                </a:moveTo>
                <a:lnTo>
                  <a:pt x="387177" y="0"/>
                </a:lnTo>
                <a:lnTo>
                  <a:pt x="387177" y="386692"/>
                </a:lnTo>
                <a:lnTo>
                  <a:pt x="0" y="386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0592734" y="7534037"/>
            <a:ext cx="3411486" cy="215479"/>
          </a:xfrm>
          <a:prstGeom prst="rect">
            <a:avLst/>
          </a:prstGeom>
        </p:spPr>
        <p:txBody>
          <a:bodyPr lIns="0" tIns="0" rIns="0" bIns="0" rtlCol="0" anchor="t">
            <a:spAutoFit/>
          </a:bodyPr>
          <a:lstStyle/>
          <a:p>
            <a:pPr>
              <a:lnSpc>
                <a:spcPts val="1725"/>
              </a:lnSpc>
              <a:spcBef>
                <a:spcPct val="0"/>
              </a:spcBef>
            </a:pPr>
            <a:r>
              <a:rPr lang="en-US" sz="1232">
                <a:solidFill>
                  <a:srgbClr val="120E10"/>
                </a:solidFill>
                <a:latin typeface="Inter"/>
              </a:rPr>
              <a:t>@roadworkNOLA</a:t>
            </a:r>
          </a:p>
        </p:txBody>
      </p:sp>
      <p:sp>
        <p:nvSpPr>
          <p:cNvPr id="16" name="AutoShape 16"/>
          <p:cNvSpPr/>
          <p:nvPr/>
        </p:nvSpPr>
        <p:spPr>
          <a:xfrm rot="5400000">
            <a:off x="13117113" y="7368946"/>
            <a:ext cx="964733" cy="0"/>
          </a:xfrm>
          <a:prstGeom prst="line">
            <a:avLst/>
          </a:prstGeom>
          <a:ln w="19050" cap="flat">
            <a:solidFill>
              <a:srgbClr val="120E10"/>
            </a:solidFill>
            <a:prstDash val="solid"/>
            <a:headEnd type="none" w="sm" len="sm"/>
            <a:tailEnd type="none" w="sm" len="sm"/>
          </a:ln>
        </p:spPr>
        <p:txBody>
          <a:bodyPr/>
          <a:lstStyle/>
          <a:p>
            <a:endParaRPr lang="en-US"/>
          </a:p>
        </p:txBody>
      </p:sp>
      <p:sp>
        <p:nvSpPr>
          <p:cNvPr id="17" name="Freeform 17"/>
          <p:cNvSpPr/>
          <p:nvPr/>
        </p:nvSpPr>
        <p:spPr>
          <a:xfrm>
            <a:off x="4006091" y="7442583"/>
            <a:ext cx="436487" cy="436487"/>
          </a:xfrm>
          <a:custGeom>
            <a:avLst/>
            <a:gdLst/>
            <a:ahLst/>
            <a:cxnLst/>
            <a:rect l="l" t="t" r="r" b="b"/>
            <a:pathLst>
              <a:path w="436487" h="436487">
                <a:moveTo>
                  <a:pt x="0" y="0"/>
                </a:moveTo>
                <a:lnTo>
                  <a:pt x="436487" y="0"/>
                </a:lnTo>
                <a:lnTo>
                  <a:pt x="436487" y="436486"/>
                </a:lnTo>
                <a:lnTo>
                  <a:pt x="0" y="436486"/>
                </a:lnTo>
                <a:lnTo>
                  <a:pt x="0" y="0"/>
                </a:lnTo>
                <a:close/>
              </a:path>
            </a:pathLst>
          </a:custGeom>
          <a:blipFill>
            <a:blip r:embed="rId8"/>
            <a:stretch>
              <a:fillRect/>
            </a:stretch>
          </a:blipFill>
        </p:spPr>
        <p:txBody>
          <a:bodyPr/>
          <a:lstStyle/>
          <a:p>
            <a:endParaRPr lang="en-US"/>
          </a:p>
        </p:txBody>
      </p:sp>
      <p:sp>
        <p:nvSpPr>
          <p:cNvPr id="18" name="Freeform 18"/>
          <p:cNvSpPr/>
          <p:nvPr/>
        </p:nvSpPr>
        <p:spPr>
          <a:xfrm>
            <a:off x="3172722" y="7442583"/>
            <a:ext cx="521359" cy="436487"/>
          </a:xfrm>
          <a:custGeom>
            <a:avLst/>
            <a:gdLst/>
            <a:ahLst/>
            <a:cxnLst/>
            <a:rect l="l" t="t" r="r" b="b"/>
            <a:pathLst>
              <a:path w="521359" h="436487">
                <a:moveTo>
                  <a:pt x="0" y="0"/>
                </a:moveTo>
                <a:lnTo>
                  <a:pt x="521360" y="0"/>
                </a:lnTo>
                <a:lnTo>
                  <a:pt x="521360" y="436486"/>
                </a:lnTo>
                <a:lnTo>
                  <a:pt x="0" y="436486"/>
                </a:lnTo>
                <a:lnTo>
                  <a:pt x="0" y="0"/>
                </a:lnTo>
                <a:close/>
              </a:path>
            </a:pathLst>
          </a:custGeom>
          <a:blipFill>
            <a:blip r:embed="rId9"/>
            <a:stretch>
              <a:fillRect/>
            </a:stretch>
          </a:blipFill>
        </p:spPr>
        <p:txBody>
          <a:bodyPr/>
          <a:lstStyle/>
          <a:p>
            <a:endParaRPr lang="en-US"/>
          </a:p>
        </p:txBody>
      </p:sp>
      <p:sp>
        <p:nvSpPr>
          <p:cNvPr id="19" name="Freeform 19"/>
          <p:cNvSpPr/>
          <p:nvPr/>
        </p:nvSpPr>
        <p:spPr>
          <a:xfrm>
            <a:off x="2485958" y="6364823"/>
            <a:ext cx="2643384" cy="633501"/>
          </a:xfrm>
          <a:custGeom>
            <a:avLst/>
            <a:gdLst/>
            <a:ahLst/>
            <a:cxnLst/>
            <a:rect l="l" t="t" r="r" b="b"/>
            <a:pathLst>
              <a:path w="2643384" h="633501">
                <a:moveTo>
                  <a:pt x="0" y="0"/>
                </a:moveTo>
                <a:lnTo>
                  <a:pt x="2643384" y="0"/>
                </a:lnTo>
                <a:lnTo>
                  <a:pt x="2643384" y="633501"/>
                </a:lnTo>
                <a:lnTo>
                  <a:pt x="0" y="633501"/>
                </a:lnTo>
                <a:lnTo>
                  <a:pt x="0" y="0"/>
                </a:lnTo>
                <a:close/>
              </a:path>
            </a:pathLst>
          </a:custGeom>
          <a:blipFill>
            <a:blip r:embed="rId10"/>
            <a:stretch>
              <a:fillRect/>
            </a:stretch>
          </a:blipFill>
        </p:spPr>
        <p:txBody>
          <a:bodyPr/>
          <a:lstStyle/>
          <a:p>
            <a:endParaRPr lang="en-US"/>
          </a:p>
        </p:txBody>
      </p:sp>
      <p:sp>
        <p:nvSpPr>
          <p:cNvPr id="20" name="Freeform 20"/>
          <p:cNvSpPr/>
          <p:nvPr/>
        </p:nvSpPr>
        <p:spPr>
          <a:xfrm>
            <a:off x="10211995" y="7096158"/>
            <a:ext cx="303830" cy="302725"/>
          </a:xfrm>
          <a:custGeom>
            <a:avLst/>
            <a:gdLst/>
            <a:ahLst/>
            <a:cxnLst/>
            <a:rect l="l" t="t" r="r" b="b"/>
            <a:pathLst>
              <a:path w="303830" h="302725">
                <a:moveTo>
                  <a:pt x="0" y="0"/>
                </a:moveTo>
                <a:lnTo>
                  <a:pt x="303830" y="0"/>
                </a:lnTo>
                <a:lnTo>
                  <a:pt x="303830" y="302726"/>
                </a:lnTo>
                <a:lnTo>
                  <a:pt x="0" y="3027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a:off x="10211029" y="7494099"/>
            <a:ext cx="304797" cy="304797"/>
          </a:xfrm>
          <a:custGeom>
            <a:avLst/>
            <a:gdLst/>
            <a:ahLst/>
            <a:cxnLst/>
            <a:rect l="l" t="t" r="r" b="b"/>
            <a:pathLst>
              <a:path w="304797" h="304797">
                <a:moveTo>
                  <a:pt x="0" y="0"/>
                </a:moveTo>
                <a:lnTo>
                  <a:pt x="304796" y="0"/>
                </a:lnTo>
                <a:lnTo>
                  <a:pt x="304796" y="304797"/>
                </a:lnTo>
                <a:lnTo>
                  <a:pt x="0" y="3047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a:off x="14290993" y="7083018"/>
            <a:ext cx="329006" cy="329006"/>
          </a:xfrm>
          <a:custGeom>
            <a:avLst/>
            <a:gdLst/>
            <a:ahLst/>
            <a:cxnLst/>
            <a:rect l="l" t="t" r="r" b="b"/>
            <a:pathLst>
              <a:path w="329006" h="329006">
                <a:moveTo>
                  <a:pt x="0" y="0"/>
                </a:moveTo>
                <a:lnTo>
                  <a:pt x="329006" y="0"/>
                </a:lnTo>
                <a:lnTo>
                  <a:pt x="329006" y="329006"/>
                </a:lnTo>
                <a:lnTo>
                  <a:pt x="0" y="3290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Freeform 23"/>
          <p:cNvSpPr/>
          <p:nvPr/>
        </p:nvSpPr>
        <p:spPr>
          <a:xfrm>
            <a:off x="14309743" y="7519596"/>
            <a:ext cx="349979" cy="253803"/>
          </a:xfrm>
          <a:custGeom>
            <a:avLst/>
            <a:gdLst/>
            <a:ahLst/>
            <a:cxnLst/>
            <a:rect l="l" t="t" r="r" b="b"/>
            <a:pathLst>
              <a:path w="349979" h="253803">
                <a:moveTo>
                  <a:pt x="0" y="0"/>
                </a:moveTo>
                <a:lnTo>
                  <a:pt x="349979" y="0"/>
                </a:lnTo>
                <a:lnTo>
                  <a:pt x="349979" y="253803"/>
                </a:lnTo>
                <a:lnTo>
                  <a:pt x="0" y="253803"/>
                </a:lnTo>
                <a:lnTo>
                  <a:pt x="0" y="0"/>
                </a:lnTo>
                <a:close/>
              </a:path>
            </a:pathLst>
          </a:custGeom>
          <a:blipFill>
            <a:blip r:embed="rId17">
              <a:extLst>
                <a:ext uri="{96DAC541-7B7A-43D3-8B79-37D633B846F1}">
                  <asvg:svgBlip xmlns:asvg="http://schemas.microsoft.com/office/drawing/2016/SVG/main" r:embed="rId18"/>
                </a:ext>
              </a:extLst>
            </a:blip>
            <a:stretch>
              <a:fillRect r="-184897"/>
            </a:stretch>
          </a:blipFill>
        </p:spPr>
        <p:txBody>
          <a:bodyPr/>
          <a:lstStyle/>
          <a:p>
            <a:endParaRPr lang="en-US"/>
          </a:p>
        </p:txBody>
      </p:sp>
      <p:sp>
        <p:nvSpPr>
          <p:cNvPr id="24" name="TextBox 24"/>
          <p:cNvSpPr txBox="1"/>
          <p:nvPr/>
        </p:nvSpPr>
        <p:spPr>
          <a:xfrm>
            <a:off x="11135615" y="5854673"/>
            <a:ext cx="5423410" cy="510150"/>
          </a:xfrm>
          <a:prstGeom prst="rect">
            <a:avLst/>
          </a:prstGeom>
        </p:spPr>
        <p:txBody>
          <a:bodyPr lIns="0" tIns="0" rIns="0" bIns="0" rtlCol="0" anchor="t">
            <a:spAutoFit/>
          </a:bodyPr>
          <a:lstStyle/>
          <a:p>
            <a:pPr>
              <a:lnSpc>
                <a:spcPts val="4148"/>
              </a:lnSpc>
            </a:pPr>
            <a:r>
              <a:rPr lang="en-US" sz="3575">
                <a:solidFill>
                  <a:srgbClr val="AD8755"/>
                </a:solidFill>
                <a:latin typeface="Glacial Indifference"/>
              </a:rPr>
              <a:t>roadwork.nola.gov</a:t>
            </a:r>
          </a:p>
        </p:txBody>
      </p:sp>
      <p:sp>
        <p:nvSpPr>
          <p:cNvPr id="25" name="TextBox 25"/>
          <p:cNvSpPr txBox="1"/>
          <p:nvPr/>
        </p:nvSpPr>
        <p:spPr>
          <a:xfrm>
            <a:off x="11135615" y="3819732"/>
            <a:ext cx="5423410" cy="510150"/>
          </a:xfrm>
          <a:prstGeom prst="rect">
            <a:avLst/>
          </a:prstGeom>
        </p:spPr>
        <p:txBody>
          <a:bodyPr lIns="0" tIns="0" rIns="0" bIns="0" rtlCol="0" anchor="t">
            <a:spAutoFit/>
          </a:bodyPr>
          <a:lstStyle/>
          <a:p>
            <a:pPr>
              <a:lnSpc>
                <a:spcPts val="4148"/>
              </a:lnSpc>
            </a:pPr>
            <a:r>
              <a:rPr lang="en-US" sz="3575">
                <a:solidFill>
                  <a:srgbClr val="AD8755"/>
                </a:solidFill>
                <a:latin typeface="Glacial Indifference"/>
              </a:rPr>
              <a:t>504.658.ROAD (7623)</a:t>
            </a:r>
          </a:p>
        </p:txBody>
      </p:sp>
      <p:sp>
        <p:nvSpPr>
          <p:cNvPr id="26" name="TextBox 26"/>
          <p:cNvSpPr txBox="1"/>
          <p:nvPr/>
        </p:nvSpPr>
        <p:spPr>
          <a:xfrm>
            <a:off x="11135615" y="4842893"/>
            <a:ext cx="5423410" cy="510150"/>
          </a:xfrm>
          <a:prstGeom prst="rect">
            <a:avLst/>
          </a:prstGeom>
        </p:spPr>
        <p:txBody>
          <a:bodyPr lIns="0" tIns="0" rIns="0" bIns="0" rtlCol="0" anchor="t">
            <a:spAutoFit/>
          </a:bodyPr>
          <a:lstStyle/>
          <a:p>
            <a:pPr>
              <a:lnSpc>
                <a:spcPts val="4148"/>
              </a:lnSpc>
            </a:pPr>
            <a:r>
              <a:rPr lang="en-US" sz="3575">
                <a:solidFill>
                  <a:srgbClr val="AD8755"/>
                </a:solidFill>
                <a:latin typeface="Glacial Indifference"/>
              </a:rPr>
              <a:t>roadwork@nola.gov</a:t>
            </a:r>
          </a:p>
        </p:txBody>
      </p:sp>
      <p:sp>
        <p:nvSpPr>
          <p:cNvPr id="27" name="TextBox 27"/>
          <p:cNvSpPr txBox="1"/>
          <p:nvPr/>
        </p:nvSpPr>
        <p:spPr>
          <a:xfrm>
            <a:off x="10592734" y="7106767"/>
            <a:ext cx="2401976" cy="215479"/>
          </a:xfrm>
          <a:prstGeom prst="rect">
            <a:avLst/>
          </a:prstGeom>
        </p:spPr>
        <p:txBody>
          <a:bodyPr lIns="0" tIns="0" rIns="0" bIns="0" rtlCol="0" anchor="t">
            <a:spAutoFit/>
          </a:bodyPr>
          <a:lstStyle/>
          <a:p>
            <a:pPr>
              <a:lnSpc>
                <a:spcPts val="1725"/>
              </a:lnSpc>
              <a:spcBef>
                <a:spcPct val="0"/>
              </a:spcBef>
            </a:pPr>
            <a:r>
              <a:rPr lang="en-US" sz="1232">
                <a:solidFill>
                  <a:srgbClr val="000C1B"/>
                </a:solidFill>
                <a:latin typeface="Inter"/>
              </a:rPr>
              <a:t>facebook.com/roadworknola</a:t>
            </a:r>
          </a:p>
        </p:txBody>
      </p:sp>
      <p:sp>
        <p:nvSpPr>
          <p:cNvPr id="28" name="TextBox 28"/>
          <p:cNvSpPr txBox="1"/>
          <p:nvPr/>
        </p:nvSpPr>
        <p:spPr>
          <a:xfrm>
            <a:off x="14696199" y="7120732"/>
            <a:ext cx="1391258" cy="215479"/>
          </a:xfrm>
          <a:prstGeom prst="rect">
            <a:avLst/>
          </a:prstGeom>
        </p:spPr>
        <p:txBody>
          <a:bodyPr lIns="0" tIns="0" rIns="0" bIns="0" rtlCol="0" anchor="t">
            <a:spAutoFit/>
          </a:bodyPr>
          <a:lstStyle/>
          <a:p>
            <a:pPr>
              <a:lnSpc>
                <a:spcPts val="1725"/>
              </a:lnSpc>
              <a:spcBef>
                <a:spcPct val="0"/>
              </a:spcBef>
            </a:pPr>
            <a:r>
              <a:rPr lang="en-US" sz="1232">
                <a:solidFill>
                  <a:srgbClr val="120E10"/>
                </a:solidFill>
                <a:latin typeface="Inter"/>
              </a:rPr>
              <a:t>@roadworkNOLA</a:t>
            </a:r>
          </a:p>
        </p:txBody>
      </p:sp>
      <p:sp>
        <p:nvSpPr>
          <p:cNvPr id="29" name="TextBox 29"/>
          <p:cNvSpPr txBox="1"/>
          <p:nvPr/>
        </p:nvSpPr>
        <p:spPr>
          <a:xfrm>
            <a:off x="1418552" y="2584554"/>
            <a:ext cx="6275188" cy="1154058"/>
          </a:xfrm>
          <a:prstGeom prst="rect">
            <a:avLst/>
          </a:prstGeom>
        </p:spPr>
        <p:txBody>
          <a:bodyPr lIns="0" tIns="0" rIns="0" bIns="0" rtlCol="0" anchor="t">
            <a:spAutoFit/>
          </a:bodyPr>
          <a:lstStyle/>
          <a:p>
            <a:pPr marL="0" lvl="0" indent="0">
              <a:lnSpc>
                <a:spcPts val="7236"/>
              </a:lnSpc>
            </a:pPr>
            <a:r>
              <a:rPr lang="en-US" sz="8040" spc="-201">
                <a:solidFill>
                  <a:srgbClr val="121212"/>
                </a:solidFill>
                <a:latin typeface="Calibri 1 Bold"/>
              </a:rPr>
              <a:t>Contact Us</a:t>
            </a:r>
          </a:p>
        </p:txBody>
      </p:sp>
      <p:sp>
        <p:nvSpPr>
          <p:cNvPr id="30" name="TextBox 30"/>
          <p:cNvSpPr txBox="1"/>
          <p:nvPr/>
        </p:nvSpPr>
        <p:spPr>
          <a:xfrm>
            <a:off x="1418552" y="3648728"/>
            <a:ext cx="4778510" cy="1768497"/>
          </a:xfrm>
          <a:prstGeom prst="rect">
            <a:avLst/>
          </a:prstGeom>
        </p:spPr>
        <p:txBody>
          <a:bodyPr lIns="0" tIns="0" rIns="0" bIns="0" rtlCol="0" anchor="t">
            <a:spAutoFit/>
          </a:bodyPr>
          <a:lstStyle/>
          <a:p>
            <a:pPr marL="0" lvl="0" indent="0" algn="just">
              <a:lnSpc>
                <a:spcPts val="2754"/>
              </a:lnSpc>
              <a:spcBef>
                <a:spcPts val="2066"/>
              </a:spcBef>
            </a:pPr>
            <a:r>
              <a:rPr lang="en-US" sz="1899" dirty="0">
                <a:solidFill>
                  <a:srgbClr val="120E10"/>
                </a:solidFill>
                <a:latin typeface="Open Sans"/>
              </a:rPr>
              <a:t>The Community Outreach Specialist assigned to this project is Lauren Muse. Lauren will be your point of contact for questions and concerns throughout the duration of construction.</a:t>
            </a:r>
          </a:p>
        </p:txBody>
      </p:sp>
      <p:sp>
        <p:nvSpPr>
          <p:cNvPr id="31" name="TextBox 31"/>
          <p:cNvSpPr txBox="1"/>
          <p:nvPr/>
        </p:nvSpPr>
        <p:spPr>
          <a:xfrm>
            <a:off x="9677400" y="1738955"/>
            <a:ext cx="7131545" cy="1500411"/>
          </a:xfrm>
          <a:prstGeom prst="rect">
            <a:avLst/>
          </a:prstGeom>
        </p:spPr>
        <p:txBody>
          <a:bodyPr wrap="square" lIns="0" tIns="0" rIns="0" bIns="0" rtlCol="0" anchor="t">
            <a:spAutoFit/>
          </a:bodyPr>
          <a:lstStyle/>
          <a:p>
            <a:pPr marL="0" lvl="0" indent="0" algn="l">
              <a:lnSpc>
                <a:spcPts val="11661"/>
              </a:lnSpc>
              <a:spcBef>
                <a:spcPct val="0"/>
              </a:spcBef>
            </a:pPr>
            <a:r>
              <a:rPr lang="en-US" sz="10505" i="1" spc="-262" dirty="0">
                <a:solidFill>
                  <a:srgbClr val="120E10"/>
                </a:solidFill>
                <a:latin typeface="Georgia Pro Cond Light" panose="02040306050405020303" pitchFamily="18" charset="0"/>
              </a:rPr>
              <a:t>Lauren Muse</a:t>
            </a:r>
          </a:p>
        </p:txBody>
      </p:sp>
      <p:sp>
        <p:nvSpPr>
          <p:cNvPr id="32" name="TextBox 32"/>
          <p:cNvSpPr txBox="1"/>
          <p:nvPr/>
        </p:nvSpPr>
        <p:spPr>
          <a:xfrm>
            <a:off x="14696199" y="7519708"/>
            <a:ext cx="1391258" cy="215479"/>
          </a:xfrm>
          <a:prstGeom prst="rect">
            <a:avLst/>
          </a:prstGeom>
        </p:spPr>
        <p:txBody>
          <a:bodyPr lIns="0" tIns="0" rIns="0" bIns="0" rtlCol="0" anchor="t">
            <a:spAutoFit/>
          </a:bodyPr>
          <a:lstStyle/>
          <a:p>
            <a:pPr>
              <a:lnSpc>
                <a:spcPts val="1725"/>
              </a:lnSpc>
              <a:spcBef>
                <a:spcPct val="0"/>
              </a:spcBef>
            </a:pPr>
            <a:r>
              <a:rPr lang="en-US" sz="1232">
                <a:solidFill>
                  <a:srgbClr val="120E10"/>
                </a:solidFill>
                <a:latin typeface="Inter"/>
              </a:rPr>
              <a:t>NextDoor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3E2E0"/>
        </a:solidFill>
        <a:effectLst/>
      </p:bgPr>
    </p:bg>
    <p:spTree>
      <p:nvGrpSpPr>
        <p:cNvPr id="1" name=""/>
        <p:cNvGrpSpPr/>
        <p:nvPr/>
      </p:nvGrpSpPr>
      <p:grpSpPr>
        <a:xfrm>
          <a:off x="0" y="0"/>
          <a:ext cx="0" cy="0"/>
          <a:chOff x="0" y="0"/>
          <a:chExt cx="0" cy="0"/>
        </a:xfrm>
      </p:grpSpPr>
      <p:sp>
        <p:nvSpPr>
          <p:cNvPr id="2" name="AutoShape 2"/>
          <p:cNvSpPr/>
          <p:nvPr/>
        </p:nvSpPr>
        <p:spPr>
          <a:xfrm>
            <a:off x="9124950" y="2696547"/>
            <a:ext cx="9182100" cy="7590453"/>
          </a:xfrm>
          <a:prstGeom prst="rect">
            <a:avLst/>
          </a:prstGeom>
          <a:solidFill>
            <a:srgbClr val="FFC924">
              <a:alpha val="60784"/>
            </a:srgbClr>
          </a:solidFill>
        </p:spPr>
        <p:txBody>
          <a:bodyPr/>
          <a:lstStyle/>
          <a:p>
            <a:endParaRPr lang="en-US"/>
          </a:p>
        </p:txBody>
      </p:sp>
      <p:sp>
        <p:nvSpPr>
          <p:cNvPr id="3" name="AutoShape 3"/>
          <p:cNvSpPr/>
          <p:nvPr/>
        </p:nvSpPr>
        <p:spPr>
          <a:xfrm>
            <a:off x="-19050" y="2696547"/>
            <a:ext cx="9144000" cy="7590453"/>
          </a:xfrm>
          <a:prstGeom prst="rect">
            <a:avLst/>
          </a:prstGeom>
          <a:solidFill>
            <a:srgbClr val="DF682D">
              <a:alpha val="60784"/>
            </a:srgbClr>
          </a:solidFill>
        </p:spPr>
        <p:txBody>
          <a:bodyPr/>
          <a:lstStyle/>
          <a:p>
            <a:endParaRPr lang="en-US"/>
          </a:p>
        </p:txBody>
      </p:sp>
      <p:sp>
        <p:nvSpPr>
          <p:cNvPr id="4" name="Freeform 4"/>
          <p:cNvSpPr/>
          <p:nvPr/>
        </p:nvSpPr>
        <p:spPr>
          <a:xfrm>
            <a:off x="7613088" y="5568039"/>
            <a:ext cx="2741486" cy="4114800"/>
          </a:xfrm>
          <a:custGeom>
            <a:avLst/>
            <a:gdLst/>
            <a:ahLst/>
            <a:cxnLst/>
            <a:rect l="l" t="t" r="r" b="b"/>
            <a:pathLst>
              <a:path w="2741486" h="4114800">
                <a:moveTo>
                  <a:pt x="0" y="0"/>
                </a:moveTo>
                <a:lnTo>
                  <a:pt x="2741486" y="0"/>
                </a:lnTo>
                <a:lnTo>
                  <a:pt x="2741486" y="4114800"/>
                </a:lnTo>
                <a:lnTo>
                  <a:pt x="0" y="4114800"/>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691914" y="299736"/>
            <a:ext cx="10942272" cy="1408034"/>
          </a:xfrm>
          <a:prstGeom prst="rect">
            <a:avLst/>
          </a:prstGeom>
        </p:spPr>
        <p:txBody>
          <a:bodyPr lIns="0" tIns="0" rIns="0" bIns="0" rtlCol="0" anchor="t">
            <a:spAutoFit/>
          </a:bodyPr>
          <a:lstStyle/>
          <a:p>
            <a:pPr marL="0" lvl="0" indent="0" algn="ctr">
              <a:lnSpc>
                <a:spcPts val="8735"/>
              </a:lnSpc>
            </a:pPr>
            <a:r>
              <a:rPr lang="en-US" sz="9706" spc="-242">
                <a:solidFill>
                  <a:srgbClr val="121212"/>
                </a:solidFill>
                <a:latin typeface="Calibri 1"/>
              </a:rPr>
              <a:t>Questions</a:t>
            </a:r>
          </a:p>
        </p:txBody>
      </p:sp>
      <p:sp>
        <p:nvSpPr>
          <p:cNvPr id="6" name="TextBox 6"/>
          <p:cNvSpPr txBox="1"/>
          <p:nvPr/>
        </p:nvSpPr>
        <p:spPr>
          <a:xfrm>
            <a:off x="2736965" y="1407862"/>
            <a:ext cx="12861980" cy="1028700"/>
          </a:xfrm>
          <a:prstGeom prst="rect">
            <a:avLst/>
          </a:prstGeom>
        </p:spPr>
        <p:txBody>
          <a:bodyPr lIns="0" tIns="0" rIns="0" bIns="0" rtlCol="0" anchor="t">
            <a:spAutoFit/>
          </a:bodyPr>
          <a:lstStyle/>
          <a:p>
            <a:pPr marL="0" lvl="0" indent="0" algn="l">
              <a:lnSpc>
                <a:spcPts val="3914"/>
              </a:lnSpc>
              <a:spcBef>
                <a:spcPts val="2936"/>
              </a:spcBef>
            </a:pPr>
            <a:r>
              <a:rPr lang="en-US" sz="2699">
                <a:solidFill>
                  <a:srgbClr val="120E10"/>
                </a:solidFill>
                <a:latin typeface="Calibri 2"/>
              </a:rPr>
              <a:t>This meeting is to keep you informed with key details about the construction operations that will be happening in your area. Here are examples of on-topic and off-topic questions:</a:t>
            </a:r>
          </a:p>
        </p:txBody>
      </p:sp>
      <p:grpSp>
        <p:nvGrpSpPr>
          <p:cNvPr id="7" name="Group 7"/>
          <p:cNvGrpSpPr/>
          <p:nvPr/>
        </p:nvGrpSpPr>
        <p:grpSpPr>
          <a:xfrm>
            <a:off x="14762411" y="3560267"/>
            <a:ext cx="3088774" cy="2583958"/>
            <a:chOff x="0" y="0"/>
            <a:chExt cx="4118366" cy="3445278"/>
          </a:xfrm>
        </p:grpSpPr>
        <p:sp>
          <p:nvSpPr>
            <p:cNvPr id="8" name="Freeform 8"/>
            <p:cNvSpPr/>
            <p:nvPr/>
          </p:nvSpPr>
          <p:spPr>
            <a:xfrm>
              <a:off x="0" y="0"/>
              <a:ext cx="4118366" cy="3445278"/>
            </a:xfrm>
            <a:custGeom>
              <a:avLst/>
              <a:gdLst/>
              <a:ahLst/>
              <a:cxnLst/>
              <a:rect l="l" t="t" r="r" b="b"/>
              <a:pathLst>
                <a:path w="4118366" h="3445278">
                  <a:moveTo>
                    <a:pt x="0" y="0"/>
                  </a:moveTo>
                  <a:lnTo>
                    <a:pt x="4118366" y="0"/>
                  </a:lnTo>
                  <a:lnTo>
                    <a:pt x="4118366" y="3445278"/>
                  </a:lnTo>
                  <a:lnTo>
                    <a:pt x="0" y="3445278"/>
                  </a:lnTo>
                  <a:lnTo>
                    <a:pt x="0" y="0"/>
                  </a:lnTo>
                  <a:close/>
                </a:path>
              </a:pathLst>
            </a:custGeom>
            <a:blipFill>
              <a:blip r:embed="rId4">
                <a:extLst>
                  <a:ext uri="{96DAC541-7B7A-43D3-8B79-37D633B846F1}">
                    <asvg:svgBlip xmlns:asvg="http://schemas.microsoft.com/office/drawing/2016/SVG/main" r:embed="rId5"/>
                  </a:ext>
                </a:extLst>
              </a:blip>
              <a:stretch>
                <a:fillRect b="-261"/>
              </a:stretch>
            </a:blipFill>
          </p:spPr>
          <p:txBody>
            <a:bodyPr/>
            <a:lstStyle/>
            <a:p>
              <a:endParaRPr lang="en-US"/>
            </a:p>
          </p:txBody>
        </p:sp>
        <p:sp>
          <p:nvSpPr>
            <p:cNvPr id="9" name="TextBox 9"/>
            <p:cNvSpPr txBox="1"/>
            <p:nvPr/>
          </p:nvSpPr>
          <p:spPr>
            <a:xfrm rot="-303419">
              <a:off x="816266" y="415075"/>
              <a:ext cx="2399570" cy="1909432"/>
            </a:xfrm>
            <a:prstGeom prst="rect">
              <a:avLst/>
            </a:prstGeom>
          </p:spPr>
          <p:txBody>
            <a:bodyPr lIns="0" tIns="0" rIns="0" bIns="0" rtlCol="0" anchor="t">
              <a:spAutoFit/>
            </a:bodyPr>
            <a:lstStyle/>
            <a:p>
              <a:pPr marL="0" lvl="0" indent="0" algn="ctr">
                <a:lnSpc>
                  <a:spcPts val="2757"/>
                </a:lnSpc>
                <a:spcBef>
                  <a:spcPts val="2068"/>
                </a:spcBef>
              </a:pPr>
              <a:r>
                <a:rPr lang="en-US" sz="2484">
                  <a:solidFill>
                    <a:srgbClr val="121212"/>
                  </a:solidFill>
                  <a:latin typeface="Calibri 1"/>
                </a:rPr>
                <a:t>Can I suggest a route changed route? </a:t>
              </a:r>
            </a:p>
          </p:txBody>
        </p:sp>
      </p:grpSp>
      <p:sp>
        <p:nvSpPr>
          <p:cNvPr id="10" name="Freeform 10"/>
          <p:cNvSpPr/>
          <p:nvPr/>
        </p:nvSpPr>
        <p:spPr>
          <a:xfrm rot="-491476">
            <a:off x="10876563" y="6027171"/>
            <a:ext cx="3088774" cy="2590709"/>
          </a:xfrm>
          <a:custGeom>
            <a:avLst/>
            <a:gdLst/>
            <a:ahLst/>
            <a:cxnLst/>
            <a:rect l="l" t="t" r="r" b="b"/>
            <a:pathLst>
              <a:path w="3088774" h="2590709">
                <a:moveTo>
                  <a:pt x="0" y="0"/>
                </a:moveTo>
                <a:lnTo>
                  <a:pt x="3088774" y="0"/>
                </a:lnTo>
                <a:lnTo>
                  <a:pt x="3088774" y="2590709"/>
                </a:lnTo>
                <a:lnTo>
                  <a:pt x="0" y="2590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rot="-794896">
            <a:off x="11128291" y="6465114"/>
            <a:ext cx="2450251" cy="1093656"/>
          </a:xfrm>
          <a:prstGeom prst="rect">
            <a:avLst/>
          </a:prstGeom>
        </p:spPr>
        <p:txBody>
          <a:bodyPr lIns="0" tIns="0" rIns="0" bIns="0" rtlCol="0" anchor="t">
            <a:spAutoFit/>
          </a:bodyPr>
          <a:lstStyle/>
          <a:p>
            <a:pPr marL="0" lvl="0" indent="0" algn="ctr">
              <a:lnSpc>
                <a:spcPts val="2757"/>
              </a:lnSpc>
              <a:spcBef>
                <a:spcPts val="2068"/>
              </a:spcBef>
            </a:pPr>
            <a:r>
              <a:rPr lang="en-US" sz="2484">
                <a:solidFill>
                  <a:srgbClr val="121212"/>
                </a:solidFill>
                <a:latin typeface="Calibri 1"/>
              </a:rPr>
              <a:t>When will 1234 Main Street be repaired? </a:t>
            </a:r>
          </a:p>
        </p:txBody>
      </p:sp>
      <p:sp>
        <p:nvSpPr>
          <p:cNvPr id="12" name="Freeform 12"/>
          <p:cNvSpPr/>
          <p:nvPr/>
        </p:nvSpPr>
        <p:spPr>
          <a:xfrm rot="-491476">
            <a:off x="14307933" y="7109797"/>
            <a:ext cx="3088774" cy="2590709"/>
          </a:xfrm>
          <a:custGeom>
            <a:avLst/>
            <a:gdLst/>
            <a:ahLst/>
            <a:cxnLst/>
            <a:rect l="l" t="t" r="r" b="b"/>
            <a:pathLst>
              <a:path w="3088774" h="2590709">
                <a:moveTo>
                  <a:pt x="0" y="0"/>
                </a:moveTo>
                <a:lnTo>
                  <a:pt x="3088774" y="0"/>
                </a:lnTo>
                <a:lnTo>
                  <a:pt x="3088774" y="2590709"/>
                </a:lnTo>
                <a:lnTo>
                  <a:pt x="0" y="2590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rot="-794896">
            <a:off x="14591463" y="7523877"/>
            <a:ext cx="2329035" cy="1093656"/>
          </a:xfrm>
          <a:prstGeom prst="rect">
            <a:avLst/>
          </a:prstGeom>
        </p:spPr>
        <p:txBody>
          <a:bodyPr lIns="0" tIns="0" rIns="0" bIns="0" rtlCol="0" anchor="t">
            <a:spAutoFit/>
          </a:bodyPr>
          <a:lstStyle/>
          <a:p>
            <a:pPr marL="0" lvl="0" indent="0" algn="ctr">
              <a:lnSpc>
                <a:spcPts val="2757"/>
              </a:lnSpc>
              <a:spcBef>
                <a:spcPts val="2068"/>
              </a:spcBef>
            </a:pPr>
            <a:r>
              <a:rPr lang="en-US" sz="2484">
                <a:solidFill>
                  <a:srgbClr val="121212"/>
                </a:solidFill>
                <a:latin typeface="Calibri 1"/>
              </a:rPr>
              <a:t>Can the contractor cut down my tree? </a:t>
            </a:r>
          </a:p>
        </p:txBody>
      </p:sp>
      <p:sp>
        <p:nvSpPr>
          <p:cNvPr id="14" name="TextBox 14"/>
          <p:cNvSpPr txBox="1"/>
          <p:nvPr/>
        </p:nvSpPr>
        <p:spPr>
          <a:xfrm rot="-646850">
            <a:off x="9923889" y="3942514"/>
            <a:ext cx="3464476" cy="1408034"/>
          </a:xfrm>
          <a:prstGeom prst="rect">
            <a:avLst/>
          </a:prstGeom>
        </p:spPr>
        <p:txBody>
          <a:bodyPr lIns="0" tIns="0" rIns="0" bIns="0" rtlCol="0" anchor="t">
            <a:spAutoFit/>
          </a:bodyPr>
          <a:lstStyle/>
          <a:p>
            <a:pPr marL="0" lvl="0" indent="0" algn="ctr">
              <a:lnSpc>
                <a:spcPts val="8735"/>
              </a:lnSpc>
            </a:pPr>
            <a:r>
              <a:rPr lang="en-US" sz="9706" spc="-242">
                <a:solidFill>
                  <a:srgbClr val="6F6B65"/>
                </a:solidFill>
                <a:latin typeface="Calibri 6"/>
              </a:rPr>
              <a:t>Topic</a:t>
            </a:r>
          </a:p>
        </p:txBody>
      </p:sp>
      <p:sp>
        <p:nvSpPr>
          <p:cNvPr id="15" name="TextBox 15"/>
          <p:cNvSpPr txBox="1"/>
          <p:nvPr/>
        </p:nvSpPr>
        <p:spPr>
          <a:xfrm rot="-646850">
            <a:off x="9739232" y="3098876"/>
            <a:ext cx="3464476" cy="1408034"/>
          </a:xfrm>
          <a:prstGeom prst="rect">
            <a:avLst/>
          </a:prstGeom>
        </p:spPr>
        <p:txBody>
          <a:bodyPr lIns="0" tIns="0" rIns="0" bIns="0" rtlCol="0" anchor="t">
            <a:spAutoFit/>
          </a:bodyPr>
          <a:lstStyle/>
          <a:p>
            <a:pPr marL="0" lvl="0" indent="0" algn="ctr">
              <a:lnSpc>
                <a:spcPts val="8735"/>
              </a:lnSpc>
            </a:pPr>
            <a:r>
              <a:rPr lang="en-US" sz="9706" spc="-242">
                <a:solidFill>
                  <a:srgbClr val="6F6B65"/>
                </a:solidFill>
                <a:latin typeface="Calibri 6"/>
              </a:rPr>
              <a:t>Off</a:t>
            </a:r>
          </a:p>
        </p:txBody>
      </p:sp>
      <p:sp>
        <p:nvSpPr>
          <p:cNvPr id="16" name="TextBox 16"/>
          <p:cNvSpPr txBox="1"/>
          <p:nvPr/>
        </p:nvSpPr>
        <p:spPr>
          <a:xfrm rot="-646850">
            <a:off x="4857758" y="3926288"/>
            <a:ext cx="3464476" cy="1408034"/>
          </a:xfrm>
          <a:prstGeom prst="rect">
            <a:avLst/>
          </a:prstGeom>
        </p:spPr>
        <p:txBody>
          <a:bodyPr lIns="0" tIns="0" rIns="0" bIns="0" rtlCol="0" anchor="t">
            <a:spAutoFit/>
          </a:bodyPr>
          <a:lstStyle/>
          <a:p>
            <a:pPr marL="0" lvl="0" indent="0" algn="ctr">
              <a:lnSpc>
                <a:spcPts val="8735"/>
              </a:lnSpc>
            </a:pPr>
            <a:r>
              <a:rPr lang="en-US" sz="9706" spc="-242">
                <a:solidFill>
                  <a:srgbClr val="6F6B65"/>
                </a:solidFill>
                <a:latin typeface="Calibri 6"/>
              </a:rPr>
              <a:t>Topic</a:t>
            </a:r>
          </a:p>
        </p:txBody>
      </p:sp>
      <p:sp>
        <p:nvSpPr>
          <p:cNvPr id="17" name="TextBox 17"/>
          <p:cNvSpPr txBox="1"/>
          <p:nvPr/>
        </p:nvSpPr>
        <p:spPr>
          <a:xfrm rot="-646850">
            <a:off x="4731140" y="3181593"/>
            <a:ext cx="3464476" cy="1408034"/>
          </a:xfrm>
          <a:prstGeom prst="rect">
            <a:avLst/>
          </a:prstGeom>
        </p:spPr>
        <p:txBody>
          <a:bodyPr lIns="0" tIns="0" rIns="0" bIns="0" rtlCol="0" anchor="t">
            <a:spAutoFit/>
          </a:bodyPr>
          <a:lstStyle/>
          <a:p>
            <a:pPr marL="0" lvl="0" indent="0" algn="ctr">
              <a:lnSpc>
                <a:spcPts val="8735"/>
              </a:lnSpc>
            </a:pPr>
            <a:r>
              <a:rPr lang="en-US" sz="9706" spc="-242">
                <a:solidFill>
                  <a:srgbClr val="6F6B65"/>
                </a:solidFill>
                <a:latin typeface="Calibri 6"/>
              </a:rPr>
              <a:t>On</a:t>
            </a:r>
          </a:p>
        </p:txBody>
      </p:sp>
      <p:sp>
        <p:nvSpPr>
          <p:cNvPr id="18" name="Freeform 18"/>
          <p:cNvSpPr/>
          <p:nvPr/>
        </p:nvSpPr>
        <p:spPr>
          <a:xfrm rot="-491476">
            <a:off x="354602" y="6325996"/>
            <a:ext cx="3088774" cy="2587446"/>
          </a:xfrm>
          <a:custGeom>
            <a:avLst/>
            <a:gdLst/>
            <a:ahLst/>
            <a:cxnLst/>
            <a:rect l="l" t="t" r="r" b="b"/>
            <a:pathLst>
              <a:path w="3088774" h="2587446">
                <a:moveTo>
                  <a:pt x="0" y="0"/>
                </a:moveTo>
                <a:lnTo>
                  <a:pt x="3088775" y="0"/>
                </a:lnTo>
                <a:lnTo>
                  <a:pt x="3088775" y="2587446"/>
                </a:lnTo>
                <a:lnTo>
                  <a:pt x="0" y="2587446"/>
                </a:lnTo>
                <a:lnTo>
                  <a:pt x="0" y="0"/>
                </a:lnTo>
                <a:close/>
              </a:path>
            </a:pathLst>
          </a:custGeom>
          <a:blipFill>
            <a:blip r:embed="rId4">
              <a:extLst>
                <a:ext uri="{96DAC541-7B7A-43D3-8B79-37D633B846F1}">
                  <asvg:svgBlip xmlns:asvg="http://schemas.microsoft.com/office/drawing/2016/SVG/main" r:embed="rId5"/>
                </a:ext>
              </a:extLst>
            </a:blip>
            <a:stretch>
              <a:fillRect b="-126"/>
            </a:stretch>
          </a:blipFill>
        </p:spPr>
        <p:txBody>
          <a:bodyPr/>
          <a:lstStyle/>
          <a:p>
            <a:endParaRPr lang="en-US"/>
          </a:p>
        </p:txBody>
      </p:sp>
      <p:sp>
        <p:nvSpPr>
          <p:cNvPr id="19" name="TextBox 19"/>
          <p:cNvSpPr txBox="1"/>
          <p:nvPr/>
        </p:nvSpPr>
        <p:spPr>
          <a:xfrm rot="-794896">
            <a:off x="606563" y="6763923"/>
            <a:ext cx="2450251" cy="1093656"/>
          </a:xfrm>
          <a:prstGeom prst="rect">
            <a:avLst/>
          </a:prstGeom>
        </p:spPr>
        <p:txBody>
          <a:bodyPr lIns="0" tIns="0" rIns="0" bIns="0" rtlCol="0" anchor="t">
            <a:spAutoFit/>
          </a:bodyPr>
          <a:lstStyle/>
          <a:p>
            <a:pPr marL="0" lvl="0" indent="0" algn="ctr">
              <a:lnSpc>
                <a:spcPts val="2757"/>
              </a:lnSpc>
              <a:spcBef>
                <a:spcPts val="2068"/>
              </a:spcBef>
            </a:pPr>
            <a:r>
              <a:rPr lang="en-US" sz="2484">
                <a:solidFill>
                  <a:srgbClr val="121212"/>
                </a:solidFill>
                <a:latin typeface="Calibri 1"/>
              </a:rPr>
              <a:t>What's the timeline for this project?</a:t>
            </a:r>
          </a:p>
        </p:txBody>
      </p:sp>
      <p:sp>
        <p:nvSpPr>
          <p:cNvPr id="20" name="Freeform 20"/>
          <p:cNvSpPr/>
          <p:nvPr/>
        </p:nvSpPr>
        <p:spPr>
          <a:xfrm rot="-491476">
            <a:off x="4195653" y="6697686"/>
            <a:ext cx="3088774" cy="2545372"/>
          </a:xfrm>
          <a:custGeom>
            <a:avLst/>
            <a:gdLst/>
            <a:ahLst/>
            <a:cxnLst/>
            <a:rect l="l" t="t" r="r" b="b"/>
            <a:pathLst>
              <a:path w="3088774" h="2545372">
                <a:moveTo>
                  <a:pt x="0" y="0"/>
                </a:moveTo>
                <a:lnTo>
                  <a:pt x="3088774" y="0"/>
                </a:lnTo>
                <a:lnTo>
                  <a:pt x="3088774" y="2545371"/>
                </a:lnTo>
                <a:lnTo>
                  <a:pt x="0" y="2545371"/>
                </a:lnTo>
                <a:lnTo>
                  <a:pt x="0" y="0"/>
                </a:lnTo>
                <a:close/>
              </a:path>
            </a:pathLst>
          </a:custGeom>
          <a:blipFill>
            <a:blip r:embed="rId4">
              <a:extLst>
                <a:ext uri="{96DAC541-7B7A-43D3-8B79-37D633B846F1}">
                  <asvg:svgBlip xmlns:asvg="http://schemas.microsoft.com/office/drawing/2016/SVG/main" r:embed="rId5"/>
                </a:ext>
              </a:extLst>
            </a:blip>
            <a:stretch>
              <a:fillRect b="-1781"/>
            </a:stretch>
          </a:blipFill>
        </p:spPr>
        <p:txBody>
          <a:bodyPr/>
          <a:lstStyle/>
          <a:p>
            <a:endParaRPr lang="en-US"/>
          </a:p>
        </p:txBody>
      </p:sp>
      <p:sp>
        <p:nvSpPr>
          <p:cNvPr id="21" name="TextBox 21"/>
          <p:cNvSpPr txBox="1"/>
          <p:nvPr/>
        </p:nvSpPr>
        <p:spPr>
          <a:xfrm rot="-794896">
            <a:off x="4490502" y="7036855"/>
            <a:ext cx="2428068" cy="1439218"/>
          </a:xfrm>
          <a:prstGeom prst="rect">
            <a:avLst/>
          </a:prstGeom>
        </p:spPr>
        <p:txBody>
          <a:bodyPr lIns="0" tIns="0" rIns="0" bIns="0" rtlCol="0" anchor="t">
            <a:spAutoFit/>
          </a:bodyPr>
          <a:lstStyle/>
          <a:p>
            <a:pPr marL="0" lvl="0" indent="0" algn="ctr">
              <a:lnSpc>
                <a:spcPts val="2757"/>
              </a:lnSpc>
              <a:spcBef>
                <a:spcPts val="2068"/>
              </a:spcBef>
            </a:pPr>
            <a:r>
              <a:rPr lang="en-US" sz="2484">
                <a:solidFill>
                  <a:srgbClr val="121212"/>
                </a:solidFill>
                <a:latin typeface="Calibri 1"/>
              </a:rPr>
              <a:t>How do I get more information on projects in my area? </a:t>
            </a:r>
          </a:p>
        </p:txBody>
      </p:sp>
      <p:sp>
        <p:nvSpPr>
          <p:cNvPr id="22" name="Freeform 22"/>
          <p:cNvSpPr/>
          <p:nvPr/>
        </p:nvSpPr>
        <p:spPr>
          <a:xfrm rot="-491476">
            <a:off x="1397804" y="3376164"/>
            <a:ext cx="3064058" cy="2590709"/>
          </a:xfrm>
          <a:custGeom>
            <a:avLst/>
            <a:gdLst/>
            <a:ahLst/>
            <a:cxnLst/>
            <a:rect l="l" t="t" r="r" b="b"/>
            <a:pathLst>
              <a:path w="3064058" h="2590709">
                <a:moveTo>
                  <a:pt x="0" y="0"/>
                </a:moveTo>
                <a:lnTo>
                  <a:pt x="3064058" y="0"/>
                </a:lnTo>
                <a:lnTo>
                  <a:pt x="3064058" y="2590709"/>
                </a:lnTo>
                <a:lnTo>
                  <a:pt x="0" y="2590709"/>
                </a:lnTo>
                <a:lnTo>
                  <a:pt x="0" y="0"/>
                </a:lnTo>
                <a:close/>
              </a:path>
            </a:pathLst>
          </a:custGeom>
          <a:blipFill>
            <a:blip r:embed="rId4">
              <a:extLst>
                <a:ext uri="{96DAC541-7B7A-43D3-8B79-37D633B846F1}">
                  <asvg:svgBlip xmlns:asvg="http://schemas.microsoft.com/office/drawing/2016/SVG/main" r:embed="rId5"/>
                </a:ext>
              </a:extLst>
            </a:blip>
            <a:stretch>
              <a:fillRect r="-806"/>
            </a:stretch>
          </a:blipFill>
        </p:spPr>
        <p:txBody>
          <a:bodyPr/>
          <a:lstStyle/>
          <a:p>
            <a:endParaRPr lang="en-US"/>
          </a:p>
        </p:txBody>
      </p:sp>
      <p:sp>
        <p:nvSpPr>
          <p:cNvPr id="23" name="TextBox 23"/>
          <p:cNvSpPr txBox="1"/>
          <p:nvPr/>
        </p:nvSpPr>
        <p:spPr>
          <a:xfrm rot="-794896">
            <a:off x="1646376" y="3896113"/>
            <a:ext cx="2329035" cy="748093"/>
          </a:xfrm>
          <a:prstGeom prst="rect">
            <a:avLst/>
          </a:prstGeom>
        </p:spPr>
        <p:txBody>
          <a:bodyPr lIns="0" tIns="0" rIns="0" bIns="0" rtlCol="0" anchor="t">
            <a:spAutoFit/>
          </a:bodyPr>
          <a:lstStyle/>
          <a:p>
            <a:pPr marL="0" lvl="0" indent="0" algn="ctr">
              <a:lnSpc>
                <a:spcPts val="2757"/>
              </a:lnSpc>
              <a:spcBef>
                <a:spcPts val="2068"/>
              </a:spcBef>
            </a:pPr>
            <a:r>
              <a:rPr lang="en-US" sz="2484">
                <a:solidFill>
                  <a:srgbClr val="121212"/>
                </a:solidFill>
                <a:latin typeface="Calibri 1"/>
              </a:rPr>
              <a:t>How will I be impacted? </a:t>
            </a:r>
          </a:p>
        </p:txBody>
      </p:sp>
      <p:sp>
        <p:nvSpPr>
          <p:cNvPr id="24" name="Freeform 24"/>
          <p:cNvSpPr/>
          <p:nvPr/>
        </p:nvSpPr>
        <p:spPr>
          <a:xfrm>
            <a:off x="16052380" y="233061"/>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0811" y="2126658"/>
            <a:ext cx="221585" cy="221020"/>
          </a:xfrm>
          <a:prstGeom prst="rect">
            <a:avLst/>
          </a:prstGeom>
          <a:solidFill>
            <a:srgbClr val="F27239">
              <a:alpha val="60784"/>
            </a:srgbClr>
          </a:solidFill>
        </p:spPr>
        <p:txBody>
          <a:bodyPr/>
          <a:lstStyle/>
          <a:p>
            <a:endParaRPr lang="en-US"/>
          </a:p>
        </p:txBody>
      </p:sp>
      <p:grpSp>
        <p:nvGrpSpPr>
          <p:cNvPr id="3" name="Group 3"/>
          <p:cNvGrpSpPr/>
          <p:nvPr/>
        </p:nvGrpSpPr>
        <p:grpSpPr>
          <a:xfrm>
            <a:off x="1440809" y="7207384"/>
            <a:ext cx="7169398" cy="469233"/>
            <a:chOff x="0" y="-47351"/>
            <a:chExt cx="9559197" cy="625644"/>
          </a:xfrm>
        </p:grpSpPr>
        <p:sp>
          <p:nvSpPr>
            <p:cNvPr id="4" name="AutoShape 4"/>
            <p:cNvSpPr/>
            <p:nvPr/>
          </p:nvSpPr>
          <p:spPr>
            <a:xfrm>
              <a:off x="0" y="127000"/>
              <a:ext cx="295446" cy="294693"/>
            </a:xfrm>
            <a:prstGeom prst="rect">
              <a:avLst/>
            </a:prstGeom>
            <a:solidFill>
              <a:srgbClr val="F27239">
                <a:alpha val="60784"/>
              </a:srgbClr>
            </a:solidFill>
          </p:spPr>
          <p:txBody>
            <a:bodyPr/>
            <a:lstStyle/>
            <a:p>
              <a:endParaRPr lang="en-US"/>
            </a:p>
          </p:txBody>
        </p:sp>
        <p:sp>
          <p:nvSpPr>
            <p:cNvPr id="5" name="TextBox 5"/>
            <p:cNvSpPr txBox="1"/>
            <p:nvPr/>
          </p:nvSpPr>
          <p:spPr>
            <a:xfrm>
              <a:off x="1187763" y="-47351"/>
              <a:ext cx="8371434" cy="625644"/>
            </a:xfrm>
            <a:prstGeom prst="rect">
              <a:avLst/>
            </a:prstGeom>
          </p:spPr>
          <p:txBody>
            <a:bodyPr lIns="0" tIns="0" rIns="0" bIns="0" rtlCol="0" anchor="t">
              <a:spAutoFit/>
            </a:bodyPr>
            <a:lstStyle/>
            <a:p>
              <a:pPr marL="0" lvl="0" indent="0">
                <a:lnSpc>
                  <a:spcPts val="3584"/>
                </a:lnSpc>
              </a:pPr>
              <a:r>
                <a:rPr lang="en-US" sz="2800" spc="-70" dirty="0">
                  <a:solidFill>
                    <a:srgbClr val="121212"/>
                  </a:solidFill>
                  <a:latin typeface="Calibri 1 Bold"/>
                </a:rPr>
                <a:t>Questions &amp; Answers</a:t>
              </a:r>
            </a:p>
          </p:txBody>
        </p:sp>
      </p:grpSp>
      <p:sp>
        <p:nvSpPr>
          <p:cNvPr id="6" name="AutoShape 6"/>
          <p:cNvSpPr/>
          <p:nvPr/>
        </p:nvSpPr>
        <p:spPr>
          <a:xfrm>
            <a:off x="1440809" y="3132605"/>
            <a:ext cx="221585" cy="221020"/>
          </a:xfrm>
          <a:prstGeom prst="rect">
            <a:avLst/>
          </a:prstGeom>
          <a:solidFill>
            <a:srgbClr val="F27239">
              <a:alpha val="60784"/>
            </a:srgbClr>
          </a:solidFill>
        </p:spPr>
        <p:txBody>
          <a:bodyPr/>
          <a:lstStyle/>
          <a:p>
            <a:endParaRPr lang="en-US"/>
          </a:p>
        </p:txBody>
      </p:sp>
      <p:sp>
        <p:nvSpPr>
          <p:cNvPr id="7" name="AutoShape 7"/>
          <p:cNvSpPr/>
          <p:nvPr/>
        </p:nvSpPr>
        <p:spPr>
          <a:xfrm>
            <a:off x="1456939" y="4082625"/>
            <a:ext cx="221585" cy="221020"/>
          </a:xfrm>
          <a:prstGeom prst="rect">
            <a:avLst/>
          </a:prstGeom>
          <a:solidFill>
            <a:srgbClr val="F27239">
              <a:alpha val="60784"/>
            </a:srgbClr>
          </a:solidFill>
        </p:spPr>
        <p:txBody>
          <a:bodyPr/>
          <a:lstStyle/>
          <a:p>
            <a:endParaRPr lang="en-US"/>
          </a:p>
        </p:txBody>
      </p:sp>
      <p:sp>
        <p:nvSpPr>
          <p:cNvPr id="8" name="Freeform 8"/>
          <p:cNvSpPr/>
          <p:nvPr/>
        </p:nvSpPr>
        <p:spPr>
          <a:xfrm>
            <a:off x="494557" y="9563088"/>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3"/>
            <a:stretch>
              <a:fillRect/>
            </a:stretch>
          </a:blipFill>
        </p:spPr>
        <p:txBody>
          <a:bodyPr/>
          <a:lstStyle/>
          <a:p>
            <a:endParaRPr lang="en-US"/>
          </a:p>
        </p:txBody>
      </p:sp>
      <p:sp>
        <p:nvSpPr>
          <p:cNvPr id="9" name="AutoShape 9"/>
          <p:cNvSpPr/>
          <p:nvPr/>
        </p:nvSpPr>
        <p:spPr>
          <a:xfrm>
            <a:off x="1456939" y="5412754"/>
            <a:ext cx="221585" cy="221020"/>
          </a:xfrm>
          <a:prstGeom prst="rect">
            <a:avLst/>
          </a:prstGeom>
          <a:solidFill>
            <a:srgbClr val="F27239">
              <a:alpha val="60784"/>
            </a:srgbClr>
          </a:solidFill>
        </p:spPr>
        <p:txBody>
          <a:bodyPr/>
          <a:lstStyle/>
          <a:p>
            <a:endParaRPr lang="en-US"/>
          </a:p>
        </p:txBody>
      </p:sp>
      <p:sp>
        <p:nvSpPr>
          <p:cNvPr id="10" name="TextBox 10"/>
          <p:cNvSpPr txBox="1"/>
          <p:nvPr/>
        </p:nvSpPr>
        <p:spPr>
          <a:xfrm>
            <a:off x="2334947" y="1945186"/>
            <a:ext cx="5218059" cy="504952"/>
          </a:xfrm>
          <a:prstGeom prst="rect">
            <a:avLst/>
          </a:prstGeom>
        </p:spPr>
        <p:txBody>
          <a:bodyPr lIns="0" tIns="0" rIns="0" bIns="0" rtlCol="0" anchor="t">
            <a:spAutoFit/>
          </a:bodyPr>
          <a:lstStyle/>
          <a:p>
            <a:pPr marL="0" lvl="0" indent="0">
              <a:lnSpc>
                <a:spcPts val="3583"/>
              </a:lnSpc>
            </a:pPr>
            <a:r>
              <a:rPr lang="en-US" sz="2799" spc="-69" dirty="0">
                <a:solidFill>
                  <a:srgbClr val="121212"/>
                </a:solidFill>
                <a:latin typeface="Calibri 1 Bold"/>
              </a:rPr>
              <a:t>Meet the Team</a:t>
            </a:r>
          </a:p>
        </p:txBody>
      </p:sp>
      <p:sp>
        <p:nvSpPr>
          <p:cNvPr id="11" name="TextBox 11"/>
          <p:cNvSpPr txBox="1"/>
          <p:nvPr/>
        </p:nvSpPr>
        <p:spPr>
          <a:xfrm>
            <a:off x="2339849" y="2414673"/>
            <a:ext cx="3767037" cy="496226"/>
          </a:xfrm>
          <a:prstGeom prst="rect">
            <a:avLst/>
          </a:prstGeom>
        </p:spPr>
        <p:txBody>
          <a:bodyPr lIns="0" tIns="0" rIns="0" bIns="0" rtlCol="0" anchor="t">
            <a:spAutoFit/>
          </a:bodyPr>
          <a:lstStyle/>
          <a:p>
            <a:pPr>
              <a:lnSpc>
                <a:spcPts val="1960"/>
              </a:lnSpc>
            </a:pPr>
            <a:r>
              <a:rPr lang="en-US" sz="1400" dirty="0">
                <a:solidFill>
                  <a:srgbClr val="000000"/>
                </a:solidFill>
                <a:latin typeface="Calibri 3"/>
              </a:rPr>
              <a:t>Lauren Muse, Community Outreach Manager, </a:t>
            </a:r>
            <a:r>
              <a:rPr lang="en-US" sz="1400" dirty="0" err="1">
                <a:solidFill>
                  <a:srgbClr val="000000"/>
                </a:solidFill>
                <a:latin typeface="Calibri 3"/>
              </a:rPr>
              <a:t>RoadworkNOLA</a:t>
            </a:r>
            <a:endParaRPr lang="en-US" sz="1400" dirty="0">
              <a:solidFill>
                <a:srgbClr val="000000"/>
              </a:solidFill>
              <a:latin typeface="Calibri 3"/>
            </a:endParaRPr>
          </a:p>
        </p:txBody>
      </p:sp>
      <p:sp>
        <p:nvSpPr>
          <p:cNvPr id="12" name="TextBox 12"/>
          <p:cNvSpPr txBox="1"/>
          <p:nvPr/>
        </p:nvSpPr>
        <p:spPr>
          <a:xfrm>
            <a:off x="2334945" y="2972421"/>
            <a:ext cx="6607496" cy="485902"/>
          </a:xfrm>
          <a:prstGeom prst="rect">
            <a:avLst/>
          </a:prstGeom>
        </p:spPr>
        <p:txBody>
          <a:bodyPr lIns="0" tIns="0" rIns="0" bIns="0" rtlCol="0" anchor="t">
            <a:spAutoFit/>
          </a:bodyPr>
          <a:lstStyle/>
          <a:p>
            <a:pPr marL="0" lvl="0" indent="0">
              <a:lnSpc>
                <a:spcPts val="3584"/>
              </a:lnSpc>
            </a:pPr>
            <a:r>
              <a:rPr lang="en-US" sz="2800" spc="-70" dirty="0">
                <a:solidFill>
                  <a:srgbClr val="121212"/>
                </a:solidFill>
                <a:latin typeface="Calibri 1 Bold"/>
              </a:rPr>
              <a:t>Program Overview </a:t>
            </a:r>
          </a:p>
        </p:txBody>
      </p:sp>
      <p:sp>
        <p:nvSpPr>
          <p:cNvPr id="13" name="TextBox 13"/>
          <p:cNvSpPr txBox="1"/>
          <p:nvPr/>
        </p:nvSpPr>
        <p:spPr>
          <a:xfrm>
            <a:off x="2334945" y="3365155"/>
            <a:ext cx="3532455" cy="496226"/>
          </a:xfrm>
          <a:prstGeom prst="rect">
            <a:avLst/>
          </a:prstGeom>
        </p:spPr>
        <p:txBody>
          <a:bodyPr wrap="square" lIns="0" tIns="0" rIns="0" bIns="0" rtlCol="0" anchor="t">
            <a:spAutoFit/>
          </a:bodyPr>
          <a:lstStyle/>
          <a:p>
            <a:pPr>
              <a:lnSpc>
                <a:spcPts val="1960"/>
              </a:lnSpc>
            </a:pPr>
            <a:r>
              <a:rPr lang="en-US" sz="1400" dirty="0">
                <a:solidFill>
                  <a:srgbClr val="121212"/>
                </a:solidFill>
                <a:latin typeface="Calibri 3"/>
              </a:rPr>
              <a:t>Ryan Donegan, Project Manager, Department of Public Works</a:t>
            </a:r>
          </a:p>
        </p:txBody>
      </p:sp>
      <p:grpSp>
        <p:nvGrpSpPr>
          <p:cNvPr id="15" name="Group 15"/>
          <p:cNvGrpSpPr/>
          <p:nvPr/>
        </p:nvGrpSpPr>
        <p:grpSpPr>
          <a:xfrm>
            <a:off x="1028700" y="746355"/>
            <a:ext cx="8614403" cy="1665556"/>
            <a:chOff x="0" y="0"/>
            <a:chExt cx="11485870" cy="2220742"/>
          </a:xfrm>
        </p:grpSpPr>
        <p:sp>
          <p:nvSpPr>
            <p:cNvPr id="16" name="TextBox 16"/>
            <p:cNvSpPr txBox="1"/>
            <p:nvPr/>
          </p:nvSpPr>
          <p:spPr>
            <a:xfrm>
              <a:off x="0" y="-9525"/>
              <a:ext cx="11485870" cy="1349120"/>
            </a:xfrm>
            <a:prstGeom prst="rect">
              <a:avLst/>
            </a:prstGeom>
          </p:spPr>
          <p:txBody>
            <a:bodyPr lIns="0" tIns="0" rIns="0" bIns="0" rtlCol="0" anchor="t">
              <a:spAutoFit/>
            </a:bodyPr>
            <a:lstStyle/>
            <a:p>
              <a:pPr marL="0" lvl="0" indent="0">
                <a:lnSpc>
                  <a:spcPts val="6533"/>
                </a:lnSpc>
                <a:spcBef>
                  <a:spcPct val="0"/>
                </a:spcBef>
              </a:pPr>
              <a:r>
                <a:rPr lang="en-US" sz="6599">
                  <a:solidFill>
                    <a:srgbClr val="121212"/>
                  </a:solidFill>
                  <a:latin typeface="Calibri 1 Bold"/>
                </a:rPr>
                <a:t>Meeting Agenda</a:t>
              </a:r>
            </a:p>
          </p:txBody>
        </p:sp>
        <p:sp>
          <p:nvSpPr>
            <p:cNvPr id="17" name="TextBox 17"/>
            <p:cNvSpPr txBox="1"/>
            <p:nvPr/>
          </p:nvSpPr>
          <p:spPr>
            <a:xfrm>
              <a:off x="0" y="1675640"/>
              <a:ext cx="7610466" cy="545102"/>
            </a:xfrm>
            <a:prstGeom prst="rect">
              <a:avLst/>
            </a:prstGeom>
          </p:spPr>
          <p:txBody>
            <a:bodyPr lIns="0" tIns="0" rIns="0" bIns="0" rtlCol="0" anchor="t">
              <a:spAutoFit/>
            </a:bodyPr>
            <a:lstStyle/>
            <a:p>
              <a:pPr marL="0" lvl="0" indent="0" algn="l">
                <a:lnSpc>
                  <a:spcPts val="3108"/>
                </a:lnSpc>
                <a:spcBef>
                  <a:spcPct val="0"/>
                </a:spcBef>
              </a:pPr>
              <a:endParaRPr/>
            </a:p>
          </p:txBody>
        </p:sp>
      </p:grpSp>
      <p:sp>
        <p:nvSpPr>
          <p:cNvPr id="18" name="TextBox 18"/>
          <p:cNvSpPr txBox="1"/>
          <p:nvPr/>
        </p:nvSpPr>
        <p:spPr>
          <a:xfrm>
            <a:off x="2334947" y="3861381"/>
            <a:ext cx="5833158" cy="485902"/>
          </a:xfrm>
          <a:prstGeom prst="rect">
            <a:avLst/>
          </a:prstGeom>
        </p:spPr>
        <p:txBody>
          <a:bodyPr lIns="0" tIns="0" rIns="0" bIns="0" rtlCol="0" anchor="t">
            <a:spAutoFit/>
          </a:bodyPr>
          <a:lstStyle/>
          <a:p>
            <a:pPr marL="0" lvl="0" indent="0">
              <a:lnSpc>
                <a:spcPts val="3584"/>
              </a:lnSpc>
            </a:pPr>
            <a:r>
              <a:rPr lang="en-US" sz="2800" spc="-70" dirty="0">
                <a:solidFill>
                  <a:srgbClr val="121212"/>
                </a:solidFill>
                <a:latin typeface="Calibri 1"/>
              </a:rPr>
              <a:t>Project Information</a:t>
            </a:r>
          </a:p>
        </p:txBody>
      </p:sp>
      <p:sp>
        <p:nvSpPr>
          <p:cNvPr id="19" name="TextBox 19"/>
          <p:cNvSpPr txBox="1"/>
          <p:nvPr/>
        </p:nvSpPr>
        <p:spPr>
          <a:xfrm>
            <a:off x="2334945" y="4316172"/>
            <a:ext cx="3692257" cy="1060675"/>
          </a:xfrm>
          <a:prstGeom prst="rect">
            <a:avLst/>
          </a:prstGeom>
        </p:spPr>
        <p:txBody>
          <a:bodyPr lIns="0" tIns="0" rIns="0" bIns="0" rtlCol="0" anchor="t">
            <a:spAutoFit/>
          </a:bodyPr>
          <a:lstStyle/>
          <a:p>
            <a:pPr>
              <a:lnSpc>
                <a:spcPts val="2100"/>
              </a:lnSpc>
            </a:pPr>
            <a:r>
              <a:rPr lang="en-US" sz="1500" dirty="0">
                <a:solidFill>
                  <a:srgbClr val="121212"/>
                </a:solidFill>
                <a:latin typeface="Calibri 3"/>
              </a:rPr>
              <a:t>Ryan Donegan, Project Manager, Department of Public Works</a:t>
            </a:r>
          </a:p>
          <a:p>
            <a:pPr>
              <a:lnSpc>
                <a:spcPts val="2100"/>
              </a:lnSpc>
            </a:pPr>
            <a:r>
              <a:rPr lang="en-US" sz="1500" dirty="0">
                <a:solidFill>
                  <a:srgbClr val="121212"/>
                </a:solidFill>
                <a:latin typeface="Calibri 3"/>
              </a:rPr>
              <a:t>Joel </a:t>
            </a:r>
            <a:r>
              <a:rPr lang="en-US" sz="1500" dirty="0" err="1">
                <a:solidFill>
                  <a:srgbClr val="121212"/>
                </a:solidFill>
                <a:latin typeface="Calibri 3"/>
              </a:rPr>
              <a:t>Galatas</a:t>
            </a:r>
            <a:r>
              <a:rPr lang="en-US" sz="1500" dirty="0">
                <a:solidFill>
                  <a:srgbClr val="121212"/>
                </a:solidFill>
                <a:latin typeface="Calibri 3"/>
              </a:rPr>
              <a:t>, Project Manager, Sewer &amp;Water Board </a:t>
            </a:r>
          </a:p>
        </p:txBody>
      </p:sp>
      <p:sp>
        <p:nvSpPr>
          <p:cNvPr id="20" name="TextBox 20"/>
          <p:cNvSpPr txBox="1"/>
          <p:nvPr/>
        </p:nvSpPr>
        <p:spPr>
          <a:xfrm>
            <a:off x="2334945" y="6234033"/>
            <a:ext cx="5833158" cy="485902"/>
          </a:xfrm>
          <a:prstGeom prst="rect">
            <a:avLst/>
          </a:prstGeom>
        </p:spPr>
        <p:txBody>
          <a:bodyPr lIns="0" tIns="0" rIns="0" bIns="0" rtlCol="0" anchor="t">
            <a:spAutoFit/>
          </a:bodyPr>
          <a:lstStyle/>
          <a:p>
            <a:pPr marL="0" lvl="0" indent="0">
              <a:lnSpc>
                <a:spcPts val="3584"/>
              </a:lnSpc>
            </a:pPr>
            <a:r>
              <a:rPr lang="en-US" sz="2800" spc="-70" dirty="0">
                <a:solidFill>
                  <a:srgbClr val="121212"/>
                </a:solidFill>
                <a:latin typeface="Calibri 1"/>
              </a:rPr>
              <a:t>Stay Informed</a:t>
            </a:r>
          </a:p>
        </p:txBody>
      </p:sp>
      <p:sp>
        <p:nvSpPr>
          <p:cNvPr id="21" name="TextBox 21"/>
          <p:cNvSpPr txBox="1"/>
          <p:nvPr/>
        </p:nvSpPr>
        <p:spPr>
          <a:xfrm>
            <a:off x="2334944" y="6645467"/>
            <a:ext cx="3692257" cy="496226"/>
          </a:xfrm>
          <a:prstGeom prst="rect">
            <a:avLst/>
          </a:prstGeom>
        </p:spPr>
        <p:txBody>
          <a:bodyPr lIns="0" tIns="0" rIns="0" bIns="0" rtlCol="0" anchor="t">
            <a:spAutoFit/>
          </a:bodyPr>
          <a:lstStyle/>
          <a:p>
            <a:pPr>
              <a:lnSpc>
                <a:spcPts val="1960"/>
              </a:lnSpc>
            </a:pPr>
            <a:r>
              <a:rPr lang="en-US" sz="1400" dirty="0">
                <a:solidFill>
                  <a:srgbClr val="121212"/>
                </a:solidFill>
                <a:latin typeface="Calibri 3"/>
              </a:rPr>
              <a:t>Lauren Muse, Community Outreach Specialist, </a:t>
            </a:r>
            <a:r>
              <a:rPr lang="en-US" sz="1400" dirty="0" err="1">
                <a:solidFill>
                  <a:srgbClr val="121212"/>
                </a:solidFill>
                <a:latin typeface="Calibri 3"/>
              </a:rPr>
              <a:t>RoadworkNOLA</a:t>
            </a:r>
            <a:r>
              <a:rPr lang="en-US" sz="1400" dirty="0">
                <a:solidFill>
                  <a:srgbClr val="121212"/>
                </a:solidFill>
                <a:latin typeface="Calibri 3"/>
              </a:rPr>
              <a:t> </a:t>
            </a:r>
          </a:p>
        </p:txBody>
      </p:sp>
      <p:sp>
        <p:nvSpPr>
          <p:cNvPr id="22" name="TextBox 22"/>
          <p:cNvSpPr txBox="1"/>
          <p:nvPr/>
        </p:nvSpPr>
        <p:spPr>
          <a:xfrm>
            <a:off x="2331631" y="7657225"/>
            <a:ext cx="3767037" cy="496226"/>
          </a:xfrm>
          <a:prstGeom prst="rect">
            <a:avLst/>
          </a:prstGeom>
        </p:spPr>
        <p:txBody>
          <a:bodyPr lIns="0" tIns="0" rIns="0" bIns="0" rtlCol="0" anchor="t">
            <a:spAutoFit/>
          </a:bodyPr>
          <a:lstStyle/>
          <a:p>
            <a:pPr>
              <a:lnSpc>
                <a:spcPts val="1960"/>
              </a:lnSpc>
            </a:pPr>
            <a:r>
              <a:rPr lang="en-US" sz="1400" dirty="0">
                <a:solidFill>
                  <a:srgbClr val="000000"/>
                </a:solidFill>
                <a:latin typeface="Calibri 3"/>
              </a:rPr>
              <a:t>Lauren Muse, Community Outreach Manager, </a:t>
            </a:r>
            <a:r>
              <a:rPr lang="en-US" sz="1400" dirty="0" err="1">
                <a:solidFill>
                  <a:srgbClr val="000000"/>
                </a:solidFill>
                <a:latin typeface="Calibri 3"/>
              </a:rPr>
              <a:t>RoadworkNOLA</a:t>
            </a:r>
            <a:endParaRPr lang="en-US" sz="1400" dirty="0">
              <a:solidFill>
                <a:srgbClr val="000000"/>
              </a:solidFill>
              <a:latin typeface="Calibri 3"/>
            </a:endParaRPr>
          </a:p>
        </p:txBody>
      </p:sp>
      <p:sp>
        <p:nvSpPr>
          <p:cNvPr id="25" name="TextBox 24">
            <a:extLst>
              <a:ext uri="{FF2B5EF4-FFF2-40B4-BE49-F238E27FC236}">
                <a16:creationId xmlns:a16="http://schemas.microsoft.com/office/drawing/2014/main" id="{DBE8F0C6-0559-87C4-CD75-2EC05FBA53DC}"/>
              </a:ext>
            </a:extLst>
          </p:cNvPr>
          <p:cNvSpPr txBox="1"/>
          <p:nvPr/>
        </p:nvSpPr>
        <p:spPr>
          <a:xfrm>
            <a:off x="2222361" y="5811003"/>
            <a:ext cx="4002012" cy="335476"/>
          </a:xfrm>
          <a:prstGeom prst="rect">
            <a:avLst/>
          </a:prstGeom>
          <a:noFill/>
        </p:spPr>
        <p:txBody>
          <a:bodyPr wrap="square">
            <a:spAutoFit/>
          </a:bodyPr>
          <a:lstStyle/>
          <a:p>
            <a:pPr>
              <a:lnSpc>
                <a:spcPts val="1960"/>
              </a:lnSpc>
            </a:pPr>
            <a:r>
              <a:rPr lang="en-US" sz="1500" dirty="0">
                <a:solidFill>
                  <a:srgbClr val="000000"/>
                </a:solidFill>
                <a:latin typeface="Calibri 3"/>
              </a:rPr>
              <a:t>Philip Gilmore, DPW Historic Preservation</a:t>
            </a:r>
          </a:p>
        </p:txBody>
      </p:sp>
      <p:sp>
        <p:nvSpPr>
          <p:cNvPr id="26" name="TextBox 20">
            <a:extLst>
              <a:ext uri="{FF2B5EF4-FFF2-40B4-BE49-F238E27FC236}">
                <a16:creationId xmlns:a16="http://schemas.microsoft.com/office/drawing/2014/main" id="{2AF2A74D-1001-A9F3-AF84-6BE406127011}"/>
              </a:ext>
            </a:extLst>
          </p:cNvPr>
          <p:cNvSpPr txBox="1"/>
          <p:nvPr/>
        </p:nvSpPr>
        <p:spPr>
          <a:xfrm>
            <a:off x="2334945" y="5315173"/>
            <a:ext cx="5833158" cy="441018"/>
          </a:xfrm>
          <a:prstGeom prst="rect">
            <a:avLst/>
          </a:prstGeom>
        </p:spPr>
        <p:txBody>
          <a:bodyPr lIns="0" tIns="0" rIns="0" bIns="0" rtlCol="0" anchor="t">
            <a:spAutoFit/>
          </a:bodyPr>
          <a:lstStyle/>
          <a:p>
            <a:pPr marL="0" lvl="0" indent="0">
              <a:lnSpc>
                <a:spcPts val="3584"/>
              </a:lnSpc>
            </a:pPr>
            <a:r>
              <a:rPr lang="en-US" sz="2800" spc="-70" dirty="0">
                <a:solidFill>
                  <a:srgbClr val="121212"/>
                </a:solidFill>
                <a:latin typeface="Calibri 1"/>
              </a:rPr>
              <a:t>Historic Preservation</a:t>
            </a:r>
          </a:p>
        </p:txBody>
      </p:sp>
      <p:sp>
        <p:nvSpPr>
          <p:cNvPr id="27" name="AutoShape 9">
            <a:extLst>
              <a:ext uri="{FF2B5EF4-FFF2-40B4-BE49-F238E27FC236}">
                <a16:creationId xmlns:a16="http://schemas.microsoft.com/office/drawing/2014/main" id="{6DA9B132-28E7-10DC-26CE-179058971E28}"/>
              </a:ext>
            </a:extLst>
          </p:cNvPr>
          <p:cNvSpPr/>
          <p:nvPr/>
        </p:nvSpPr>
        <p:spPr>
          <a:xfrm>
            <a:off x="1440808" y="6323628"/>
            <a:ext cx="221585" cy="221020"/>
          </a:xfrm>
          <a:prstGeom prst="rect">
            <a:avLst/>
          </a:prstGeom>
          <a:solidFill>
            <a:srgbClr val="F27239">
              <a:alpha val="60784"/>
            </a:srgbClr>
          </a:solidFill>
        </p:spPr>
        <p:txBody>
          <a:bodyPr/>
          <a:lstStyle/>
          <a:p>
            <a:endParaRPr lang="en-US"/>
          </a:p>
        </p:txBody>
      </p:sp>
      <p:pic>
        <p:nvPicPr>
          <p:cNvPr id="29" name="Picture 28" descr="A map of a city">
            <a:extLst>
              <a:ext uri="{FF2B5EF4-FFF2-40B4-BE49-F238E27FC236}">
                <a16:creationId xmlns:a16="http://schemas.microsoft.com/office/drawing/2014/main" id="{B66F1D24-AA8F-5967-EC95-FB6EC776B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792" y="1"/>
            <a:ext cx="11403282"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62580" y="2050502"/>
            <a:ext cx="8715570" cy="4595297"/>
          </a:xfrm>
          <a:prstGeom prst="rect">
            <a:avLst/>
          </a:prstGeom>
        </p:spPr>
        <p:txBody>
          <a:bodyPr lIns="0" tIns="0" rIns="0" bIns="0" rtlCol="0" anchor="t">
            <a:spAutoFit/>
          </a:bodyPr>
          <a:lstStyle/>
          <a:p>
            <a:pPr>
              <a:lnSpc>
                <a:spcPts val="2672"/>
              </a:lnSpc>
            </a:pPr>
            <a:r>
              <a:rPr lang="en-US" sz="2699" dirty="0" err="1">
                <a:solidFill>
                  <a:srgbClr val="000000"/>
                </a:solidFill>
                <a:latin typeface="Calibri 1 Bold"/>
              </a:rPr>
              <a:t>RoadworkNOLA</a:t>
            </a:r>
            <a:r>
              <a:rPr lang="en-US" sz="2699" dirty="0">
                <a:solidFill>
                  <a:srgbClr val="000000"/>
                </a:solidFill>
                <a:latin typeface="Calibri 1 Bold"/>
              </a:rPr>
              <a:t> Community Outreach Liaison</a:t>
            </a:r>
          </a:p>
          <a:p>
            <a:pPr>
              <a:lnSpc>
                <a:spcPts val="2375"/>
              </a:lnSpc>
            </a:pPr>
            <a:r>
              <a:rPr lang="en-US" sz="2399" dirty="0">
                <a:solidFill>
                  <a:srgbClr val="000000"/>
                </a:solidFill>
                <a:latin typeface="Calibri 3"/>
              </a:rPr>
              <a:t>Lauren Muse, Community Outreach Manager</a:t>
            </a:r>
          </a:p>
          <a:p>
            <a:pPr>
              <a:lnSpc>
                <a:spcPts val="495"/>
              </a:lnSpc>
            </a:pPr>
            <a:endParaRPr lang="en-US" sz="2399" dirty="0">
              <a:solidFill>
                <a:srgbClr val="000000"/>
              </a:solidFill>
              <a:latin typeface="Calibri 3"/>
            </a:endParaRPr>
          </a:p>
          <a:p>
            <a:pPr marL="410208" lvl="1" indent="-205104">
              <a:lnSpc>
                <a:spcPts val="1880"/>
              </a:lnSpc>
              <a:buFont typeface="Arial"/>
              <a:buChar char="•"/>
            </a:pPr>
            <a:r>
              <a:rPr lang="en-US" sz="1899" dirty="0">
                <a:solidFill>
                  <a:srgbClr val="000000"/>
                </a:solidFill>
                <a:latin typeface="Calibri 3"/>
              </a:rPr>
              <a:t>Lauren is here to advocate for you during construction. She works with our project team to provide you with construction updates and help resolve project-related issues.</a:t>
            </a:r>
          </a:p>
          <a:p>
            <a:pPr>
              <a:lnSpc>
                <a:spcPts val="2375"/>
              </a:lnSpc>
            </a:pPr>
            <a:endParaRPr lang="en-US" sz="1899" dirty="0">
              <a:solidFill>
                <a:srgbClr val="000000"/>
              </a:solidFill>
              <a:latin typeface="Calibri 3"/>
            </a:endParaRPr>
          </a:p>
          <a:p>
            <a:pPr>
              <a:lnSpc>
                <a:spcPts val="1484"/>
              </a:lnSpc>
            </a:pPr>
            <a:endParaRPr lang="en-US" sz="1899" dirty="0">
              <a:solidFill>
                <a:srgbClr val="000000"/>
              </a:solidFill>
              <a:latin typeface="Calibri 3"/>
            </a:endParaRPr>
          </a:p>
          <a:p>
            <a:pPr>
              <a:lnSpc>
                <a:spcPts val="2672"/>
              </a:lnSpc>
            </a:pPr>
            <a:r>
              <a:rPr lang="en-US" sz="2699" dirty="0">
                <a:solidFill>
                  <a:srgbClr val="000000"/>
                </a:solidFill>
                <a:latin typeface="Calibri 1 Bold"/>
              </a:rPr>
              <a:t>SWBNO, Project Manager</a:t>
            </a:r>
          </a:p>
          <a:p>
            <a:pPr>
              <a:lnSpc>
                <a:spcPts val="2375"/>
              </a:lnSpc>
            </a:pPr>
            <a:r>
              <a:rPr lang="en-US" sz="2399" dirty="0">
                <a:solidFill>
                  <a:srgbClr val="000000"/>
                </a:solidFill>
                <a:latin typeface="Calibri 3 Bold"/>
              </a:rPr>
              <a:t>Joel </a:t>
            </a:r>
            <a:r>
              <a:rPr lang="en-US" sz="2399" dirty="0" err="1">
                <a:solidFill>
                  <a:srgbClr val="000000"/>
                </a:solidFill>
                <a:latin typeface="Calibri 3 Bold"/>
              </a:rPr>
              <a:t>Galatas</a:t>
            </a:r>
            <a:r>
              <a:rPr lang="en-US" sz="2399" dirty="0">
                <a:solidFill>
                  <a:srgbClr val="000000"/>
                </a:solidFill>
                <a:latin typeface="Calibri 3 Bold"/>
              </a:rPr>
              <a:t>, Project Manager</a:t>
            </a:r>
          </a:p>
          <a:p>
            <a:pPr>
              <a:lnSpc>
                <a:spcPts val="2375"/>
              </a:lnSpc>
            </a:pPr>
            <a:endParaRPr lang="en-US" sz="2399" dirty="0">
              <a:solidFill>
                <a:srgbClr val="000000"/>
              </a:solidFill>
              <a:latin typeface="Calibri 3 Bold"/>
            </a:endParaRPr>
          </a:p>
          <a:p>
            <a:pPr>
              <a:lnSpc>
                <a:spcPts val="2375"/>
              </a:lnSpc>
            </a:pPr>
            <a:endParaRPr lang="en-US" sz="2399" dirty="0">
              <a:solidFill>
                <a:srgbClr val="000000"/>
              </a:solidFill>
              <a:latin typeface="Calibri 3 Bold"/>
            </a:endParaRPr>
          </a:p>
          <a:p>
            <a:pPr>
              <a:lnSpc>
                <a:spcPts val="2375"/>
              </a:lnSpc>
            </a:pPr>
            <a:endParaRPr lang="en-US" sz="2399" dirty="0">
              <a:solidFill>
                <a:srgbClr val="000000"/>
              </a:solidFill>
              <a:latin typeface="Calibri 3 Bold"/>
            </a:endParaRPr>
          </a:p>
          <a:p>
            <a:pPr>
              <a:lnSpc>
                <a:spcPts val="2672"/>
              </a:lnSpc>
            </a:pPr>
            <a:endParaRPr lang="en-US" sz="2399" dirty="0">
              <a:solidFill>
                <a:srgbClr val="000000"/>
              </a:solidFill>
              <a:latin typeface="Calibri 3 Bold"/>
            </a:endParaRPr>
          </a:p>
          <a:p>
            <a:pPr>
              <a:lnSpc>
                <a:spcPts val="2672"/>
              </a:lnSpc>
            </a:pPr>
            <a:r>
              <a:rPr lang="en-US" sz="2699" dirty="0">
                <a:solidFill>
                  <a:srgbClr val="000000"/>
                </a:solidFill>
                <a:latin typeface="Calibri 1 Bold"/>
              </a:rPr>
              <a:t>DPW, Project Manager</a:t>
            </a:r>
          </a:p>
          <a:p>
            <a:pPr>
              <a:lnSpc>
                <a:spcPts val="2375"/>
              </a:lnSpc>
            </a:pPr>
            <a:r>
              <a:rPr lang="en-US" sz="2399" dirty="0">
                <a:solidFill>
                  <a:srgbClr val="000000"/>
                </a:solidFill>
                <a:latin typeface="Calibri 3"/>
              </a:rPr>
              <a:t>Ryan Donegan</a:t>
            </a:r>
            <a:r>
              <a:rPr lang="en-US" sz="2399" dirty="0">
                <a:solidFill>
                  <a:srgbClr val="000000"/>
                </a:solidFill>
                <a:latin typeface="Calibri 3 Bold"/>
              </a:rPr>
              <a:t>, Project Manager  </a:t>
            </a:r>
          </a:p>
          <a:p>
            <a:pPr algn="l">
              <a:lnSpc>
                <a:spcPts val="2375"/>
              </a:lnSpc>
            </a:pPr>
            <a:endParaRPr lang="en-US" sz="2399" dirty="0">
              <a:solidFill>
                <a:srgbClr val="000000"/>
              </a:solidFill>
              <a:latin typeface="Calibri 3 Bold"/>
            </a:endParaRPr>
          </a:p>
        </p:txBody>
      </p:sp>
      <p:sp>
        <p:nvSpPr>
          <p:cNvPr id="3" name="Freeform 3"/>
          <p:cNvSpPr/>
          <p:nvPr/>
        </p:nvSpPr>
        <p:spPr>
          <a:xfrm>
            <a:off x="1028700" y="9259698"/>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3"/>
            <a:stretch>
              <a:fillRect/>
            </a:stretch>
          </a:blipFill>
        </p:spPr>
        <p:txBody>
          <a:bodyPr/>
          <a:lstStyle/>
          <a:p>
            <a:endParaRPr lang="en-US"/>
          </a:p>
        </p:txBody>
      </p:sp>
      <p:sp>
        <p:nvSpPr>
          <p:cNvPr id="4" name="AutoShape 4"/>
          <p:cNvSpPr/>
          <p:nvPr/>
        </p:nvSpPr>
        <p:spPr>
          <a:xfrm>
            <a:off x="8220626" y="4508875"/>
            <a:ext cx="1842706" cy="1725892"/>
          </a:xfrm>
          <a:prstGeom prst="rect">
            <a:avLst/>
          </a:prstGeom>
          <a:solidFill>
            <a:srgbClr val="F27239">
              <a:alpha val="60784"/>
            </a:srgbClr>
          </a:solidFill>
        </p:spPr>
        <p:txBody>
          <a:bodyPr/>
          <a:lstStyle/>
          <a:p>
            <a:endParaRPr lang="en-US"/>
          </a:p>
        </p:txBody>
      </p:sp>
      <p:sp>
        <p:nvSpPr>
          <p:cNvPr id="5" name="AutoShape 5"/>
          <p:cNvSpPr/>
          <p:nvPr/>
        </p:nvSpPr>
        <p:spPr>
          <a:xfrm>
            <a:off x="12276905" y="8043793"/>
            <a:ext cx="1974927" cy="2148282"/>
          </a:xfrm>
          <a:prstGeom prst="rect">
            <a:avLst/>
          </a:prstGeom>
          <a:solidFill>
            <a:srgbClr val="F9D538">
              <a:alpha val="60784"/>
            </a:srgbClr>
          </a:solidFill>
        </p:spPr>
        <p:txBody>
          <a:bodyPr/>
          <a:lstStyle/>
          <a:p>
            <a:endParaRPr lang="en-US"/>
          </a:p>
        </p:txBody>
      </p:sp>
      <p:sp>
        <p:nvSpPr>
          <p:cNvPr id="6" name="AutoShape 6"/>
          <p:cNvSpPr/>
          <p:nvPr/>
        </p:nvSpPr>
        <p:spPr>
          <a:xfrm>
            <a:off x="11049000" y="2274664"/>
            <a:ext cx="1967459" cy="2103443"/>
          </a:xfrm>
          <a:prstGeom prst="rect">
            <a:avLst/>
          </a:prstGeom>
          <a:solidFill>
            <a:srgbClr val="CCD8C7">
              <a:alpha val="60784"/>
            </a:srgbClr>
          </a:solidFill>
        </p:spPr>
        <p:txBody>
          <a:bodyPr/>
          <a:lstStyle/>
          <a:p>
            <a:endParaRPr lang="en-US"/>
          </a:p>
        </p:txBody>
      </p:sp>
      <p:sp>
        <p:nvSpPr>
          <p:cNvPr id="7" name="Freeform 7"/>
          <p:cNvSpPr/>
          <p:nvPr/>
        </p:nvSpPr>
        <p:spPr>
          <a:xfrm>
            <a:off x="13083908" y="88700"/>
            <a:ext cx="5094392" cy="4317210"/>
          </a:xfrm>
          <a:custGeom>
            <a:avLst/>
            <a:gdLst/>
            <a:ahLst/>
            <a:cxnLst/>
            <a:rect l="l" t="t" r="r" b="b"/>
            <a:pathLst>
              <a:path w="5094392" h="4317210">
                <a:moveTo>
                  <a:pt x="0" y="0"/>
                </a:moveTo>
                <a:lnTo>
                  <a:pt x="5094392" y="0"/>
                </a:lnTo>
                <a:lnTo>
                  <a:pt x="5094392" y="4317210"/>
                </a:lnTo>
                <a:lnTo>
                  <a:pt x="0" y="4317210"/>
                </a:lnTo>
                <a:lnTo>
                  <a:pt x="0" y="0"/>
                </a:lnTo>
                <a:close/>
              </a:path>
            </a:pathLst>
          </a:custGeom>
          <a:blipFill>
            <a:blip r:embed="rId4"/>
            <a:stretch>
              <a:fillRect l="-41577" t="-3081" r="-52547"/>
            </a:stretch>
          </a:blipFill>
        </p:spPr>
        <p:txBody>
          <a:bodyPr/>
          <a:lstStyle/>
          <a:p>
            <a:endParaRPr lang="en-US"/>
          </a:p>
        </p:txBody>
      </p:sp>
      <p:sp>
        <p:nvSpPr>
          <p:cNvPr id="9" name="Freeform 9"/>
          <p:cNvSpPr/>
          <p:nvPr/>
        </p:nvSpPr>
        <p:spPr>
          <a:xfrm>
            <a:off x="4954562" y="8043793"/>
            <a:ext cx="3161289" cy="2173557"/>
          </a:xfrm>
          <a:custGeom>
            <a:avLst/>
            <a:gdLst/>
            <a:ahLst/>
            <a:cxnLst/>
            <a:rect l="l" t="t" r="r" b="b"/>
            <a:pathLst>
              <a:path w="3161289" h="2173557">
                <a:moveTo>
                  <a:pt x="0" y="0"/>
                </a:moveTo>
                <a:lnTo>
                  <a:pt x="3161289" y="0"/>
                </a:lnTo>
                <a:lnTo>
                  <a:pt x="3161289" y="2173557"/>
                </a:lnTo>
                <a:lnTo>
                  <a:pt x="0" y="2173557"/>
                </a:lnTo>
                <a:lnTo>
                  <a:pt x="0" y="0"/>
                </a:lnTo>
                <a:close/>
              </a:path>
            </a:pathLst>
          </a:custGeom>
          <a:blipFill>
            <a:blip r:embed="rId5"/>
            <a:stretch>
              <a:fillRect l="-19290" t="-140911" r="-164140" b="-305557"/>
            </a:stretch>
          </a:blipFill>
        </p:spPr>
        <p:txBody>
          <a:bodyPr/>
          <a:lstStyle/>
          <a:p>
            <a:endParaRPr lang="en-US"/>
          </a:p>
        </p:txBody>
      </p:sp>
      <p:sp>
        <p:nvSpPr>
          <p:cNvPr id="10" name="AutoShape 10"/>
          <p:cNvSpPr/>
          <p:nvPr/>
        </p:nvSpPr>
        <p:spPr>
          <a:xfrm>
            <a:off x="6204758" y="6302925"/>
            <a:ext cx="1930143" cy="1658482"/>
          </a:xfrm>
          <a:prstGeom prst="rect">
            <a:avLst/>
          </a:prstGeom>
          <a:solidFill>
            <a:srgbClr val="CCD8C7">
              <a:alpha val="60784"/>
            </a:srgbClr>
          </a:solidFill>
        </p:spPr>
        <p:txBody>
          <a:bodyPr/>
          <a:lstStyle/>
          <a:p>
            <a:endParaRPr lang="en-US"/>
          </a:p>
        </p:txBody>
      </p:sp>
      <p:sp>
        <p:nvSpPr>
          <p:cNvPr id="11" name="Freeform 11"/>
          <p:cNvSpPr/>
          <p:nvPr/>
        </p:nvSpPr>
        <p:spPr>
          <a:xfrm>
            <a:off x="10181113" y="4508875"/>
            <a:ext cx="4064493" cy="3452533"/>
          </a:xfrm>
          <a:custGeom>
            <a:avLst/>
            <a:gdLst/>
            <a:ahLst/>
            <a:cxnLst/>
            <a:rect l="l" t="t" r="r" b="b"/>
            <a:pathLst>
              <a:path w="4064493" h="3452533">
                <a:moveTo>
                  <a:pt x="0" y="0"/>
                </a:moveTo>
                <a:lnTo>
                  <a:pt x="4064493" y="0"/>
                </a:lnTo>
                <a:lnTo>
                  <a:pt x="4064493" y="3452533"/>
                </a:lnTo>
                <a:lnTo>
                  <a:pt x="0" y="3452533"/>
                </a:lnTo>
                <a:lnTo>
                  <a:pt x="0" y="0"/>
                </a:lnTo>
                <a:close/>
              </a:path>
            </a:pathLst>
          </a:custGeom>
          <a:blipFill>
            <a:blip r:embed="rId6"/>
            <a:stretch>
              <a:fillRect l="-72616" t="-46142" r="-89211" b="-85035"/>
            </a:stretch>
          </a:blipFill>
        </p:spPr>
        <p:txBody>
          <a:bodyPr/>
          <a:lstStyle/>
          <a:p>
            <a:endParaRPr lang="en-US"/>
          </a:p>
        </p:txBody>
      </p:sp>
      <p:sp>
        <p:nvSpPr>
          <p:cNvPr id="12" name="AutoShape 12"/>
          <p:cNvSpPr/>
          <p:nvPr/>
        </p:nvSpPr>
        <p:spPr>
          <a:xfrm>
            <a:off x="16391751" y="4508875"/>
            <a:ext cx="1806991" cy="1622506"/>
          </a:xfrm>
          <a:prstGeom prst="rect">
            <a:avLst/>
          </a:prstGeom>
          <a:solidFill>
            <a:srgbClr val="F27239">
              <a:alpha val="60784"/>
            </a:srgbClr>
          </a:solidFill>
        </p:spPr>
        <p:txBody>
          <a:bodyPr/>
          <a:lstStyle/>
          <a:p>
            <a:endParaRPr lang="en-US"/>
          </a:p>
        </p:txBody>
      </p:sp>
      <p:sp>
        <p:nvSpPr>
          <p:cNvPr id="14" name="AutoShape 14"/>
          <p:cNvSpPr/>
          <p:nvPr/>
        </p:nvSpPr>
        <p:spPr>
          <a:xfrm>
            <a:off x="14359906" y="4508875"/>
            <a:ext cx="1927070" cy="1653344"/>
          </a:xfrm>
          <a:prstGeom prst="rect">
            <a:avLst/>
          </a:prstGeom>
          <a:solidFill>
            <a:srgbClr val="CCD8C7">
              <a:alpha val="60784"/>
            </a:srgbClr>
          </a:solidFill>
        </p:spPr>
        <p:txBody>
          <a:bodyPr/>
          <a:lstStyle/>
          <a:p>
            <a:endParaRPr lang="en-US"/>
          </a:p>
        </p:txBody>
      </p:sp>
      <p:sp>
        <p:nvSpPr>
          <p:cNvPr id="15" name="AutoShape 15"/>
          <p:cNvSpPr/>
          <p:nvPr/>
        </p:nvSpPr>
        <p:spPr>
          <a:xfrm>
            <a:off x="8220626" y="6302925"/>
            <a:ext cx="1871948" cy="1658482"/>
          </a:xfrm>
          <a:prstGeom prst="rect">
            <a:avLst/>
          </a:prstGeom>
          <a:solidFill>
            <a:srgbClr val="F9D538">
              <a:alpha val="60784"/>
            </a:srgbClr>
          </a:solidFill>
        </p:spPr>
        <p:txBody>
          <a:bodyPr/>
          <a:lstStyle/>
          <a:p>
            <a:endParaRPr lang="en-US"/>
          </a:p>
        </p:txBody>
      </p:sp>
      <p:sp>
        <p:nvSpPr>
          <p:cNvPr id="16" name="Freeform 16"/>
          <p:cNvSpPr/>
          <p:nvPr/>
        </p:nvSpPr>
        <p:spPr>
          <a:xfrm>
            <a:off x="8220626" y="8043793"/>
            <a:ext cx="3967458" cy="2151125"/>
          </a:xfrm>
          <a:custGeom>
            <a:avLst/>
            <a:gdLst/>
            <a:ahLst/>
            <a:cxnLst/>
            <a:rect l="l" t="t" r="r" b="b"/>
            <a:pathLst>
              <a:path w="3967458" h="2151125">
                <a:moveTo>
                  <a:pt x="0" y="0"/>
                </a:moveTo>
                <a:lnTo>
                  <a:pt x="3967458" y="0"/>
                </a:lnTo>
                <a:lnTo>
                  <a:pt x="3967458" y="2151125"/>
                </a:lnTo>
                <a:lnTo>
                  <a:pt x="0" y="2151125"/>
                </a:lnTo>
                <a:lnTo>
                  <a:pt x="0" y="0"/>
                </a:lnTo>
                <a:close/>
              </a:path>
            </a:pathLst>
          </a:custGeom>
          <a:blipFill>
            <a:blip r:embed="rId5"/>
            <a:stretch>
              <a:fillRect l="-96486" t="-138077" r="-27824" b="-310354"/>
            </a:stretch>
          </a:blipFill>
        </p:spPr>
        <p:txBody>
          <a:bodyPr/>
          <a:lstStyle/>
          <a:p>
            <a:endParaRPr lang="en-US"/>
          </a:p>
        </p:txBody>
      </p:sp>
      <p:sp>
        <p:nvSpPr>
          <p:cNvPr id="19" name="TextBox 19"/>
          <p:cNvSpPr txBox="1"/>
          <p:nvPr/>
        </p:nvSpPr>
        <p:spPr>
          <a:xfrm>
            <a:off x="1028700" y="608449"/>
            <a:ext cx="7851724" cy="1442052"/>
          </a:xfrm>
          <a:prstGeom prst="rect">
            <a:avLst/>
          </a:prstGeom>
        </p:spPr>
        <p:txBody>
          <a:bodyPr lIns="0" tIns="0" rIns="0" bIns="0" rtlCol="0" anchor="t">
            <a:spAutoFit/>
          </a:bodyPr>
          <a:lstStyle/>
          <a:p>
            <a:pPr marL="0" lvl="0" indent="0" algn="l">
              <a:lnSpc>
                <a:spcPts val="9333"/>
              </a:lnSpc>
              <a:spcBef>
                <a:spcPct val="0"/>
              </a:spcBef>
            </a:pPr>
            <a:r>
              <a:rPr lang="en-US" sz="9427">
                <a:solidFill>
                  <a:srgbClr val="121212"/>
                </a:solidFill>
                <a:latin typeface="Calibri 1 Bold"/>
              </a:rPr>
              <a:t>Meet the Team</a:t>
            </a:r>
          </a:p>
        </p:txBody>
      </p:sp>
      <p:sp>
        <p:nvSpPr>
          <p:cNvPr id="20" name="TextBox 20"/>
          <p:cNvSpPr txBox="1"/>
          <p:nvPr/>
        </p:nvSpPr>
        <p:spPr>
          <a:xfrm>
            <a:off x="999636" y="6511517"/>
            <a:ext cx="5169375" cy="978025"/>
          </a:xfrm>
          <a:prstGeom prst="rect">
            <a:avLst/>
          </a:prstGeom>
        </p:spPr>
        <p:txBody>
          <a:bodyPr wrap="square" lIns="0" tIns="0" rIns="0" bIns="0" rtlCol="0" anchor="t">
            <a:spAutoFit/>
          </a:bodyPr>
          <a:lstStyle/>
          <a:p>
            <a:pPr marL="410208" lvl="1" indent="-205104" algn="l">
              <a:lnSpc>
                <a:spcPts val="1880"/>
              </a:lnSpc>
              <a:buFont typeface="Arial"/>
              <a:buChar char="•"/>
            </a:pPr>
            <a:r>
              <a:rPr lang="en-US" sz="1899" dirty="0">
                <a:solidFill>
                  <a:srgbClr val="121212"/>
                </a:solidFill>
                <a:latin typeface="Calibri 3 Bold"/>
              </a:rPr>
              <a:t>Ryan is here to work with the contractors and engineers. He manages construction and ensures work is completed according to the plans and specifications of the project.</a:t>
            </a:r>
          </a:p>
        </p:txBody>
      </p:sp>
      <p:sp>
        <p:nvSpPr>
          <p:cNvPr id="21" name="TextBox 21"/>
          <p:cNvSpPr txBox="1"/>
          <p:nvPr/>
        </p:nvSpPr>
        <p:spPr>
          <a:xfrm>
            <a:off x="1253875" y="4508875"/>
            <a:ext cx="6738132" cy="978025"/>
          </a:xfrm>
          <a:prstGeom prst="rect">
            <a:avLst/>
          </a:prstGeom>
        </p:spPr>
        <p:txBody>
          <a:bodyPr lIns="0" tIns="0" rIns="0" bIns="0" rtlCol="0" anchor="t">
            <a:spAutoFit/>
          </a:bodyPr>
          <a:lstStyle/>
          <a:p>
            <a:pPr marL="410209" lvl="1" indent="-205105">
              <a:lnSpc>
                <a:spcPts val="1880"/>
              </a:lnSpc>
              <a:buFont typeface="Arial"/>
              <a:buChar char="•"/>
            </a:pPr>
            <a:r>
              <a:rPr lang="en-US" sz="1899" dirty="0">
                <a:solidFill>
                  <a:srgbClr val="121212"/>
                </a:solidFill>
                <a:latin typeface="Calibri 3 Bold"/>
              </a:rPr>
              <a:t>Joel is here to work with the contractors and engineers. He will manage sewer and water utilities and ensure work is completed according to city specifications.</a:t>
            </a:r>
          </a:p>
          <a:p>
            <a:pPr marL="410209" lvl="1" indent="-205105" algn="l">
              <a:lnSpc>
                <a:spcPts val="1880"/>
              </a:lnSpc>
              <a:buFont typeface="Arial"/>
              <a:buChar char="•"/>
            </a:pPr>
            <a:endParaRPr lang="en-US" sz="1899" dirty="0">
              <a:solidFill>
                <a:srgbClr val="121212"/>
              </a:solidFill>
              <a:latin typeface="Calibri 3 Bold"/>
            </a:endParaRPr>
          </a:p>
        </p:txBody>
      </p:sp>
      <p:sp>
        <p:nvSpPr>
          <p:cNvPr id="22" name="AutoShape 4">
            <a:extLst>
              <a:ext uri="{FF2B5EF4-FFF2-40B4-BE49-F238E27FC236}">
                <a16:creationId xmlns:a16="http://schemas.microsoft.com/office/drawing/2014/main" id="{9F332B68-EA9D-3D7F-0470-5089E7D45D96}"/>
              </a:ext>
            </a:extLst>
          </p:cNvPr>
          <p:cNvSpPr/>
          <p:nvPr/>
        </p:nvSpPr>
        <p:spPr>
          <a:xfrm>
            <a:off x="11040076" y="142446"/>
            <a:ext cx="1967459" cy="2029253"/>
          </a:xfrm>
          <a:prstGeom prst="rect">
            <a:avLst/>
          </a:prstGeom>
          <a:solidFill>
            <a:srgbClr val="F27239">
              <a:alpha val="60784"/>
            </a:srgbClr>
          </a:solidFill>
        </p:spPr>
        <p:txBody>
          <a:bodyPr/>
          <a:lstStyle/>
          <a:p>
            <a:endParaRPr lang="en-US"/>
          </a:p>
        </p:txBody>
      </p:sp>
      <p:pic>
        <p:nvPicPr>
          <p:cNvPr id="17" name="Picture 16" descr="Two women standing next to a table&#10;&#10;Description automatically generated">
            <a:extLst>
              <a:ext uri="{FF2B5EF4-FFF2-40B4-BE49-F238E27FC236}">
                <a16:creationId xmlns:a16="http://schemas.microsoft.com/office/drawing/2014/main" id="{A250325C-2564-8F88-E851-E38E6CCF3C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49792" y="6234346"/>
            <a:ext cx="3848949" cy="39577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CCC8"/>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607868"/>
          </a:xfrm>
          <a:prstGeom prst="rect">
            <a:avLst/>
          </a:prstGeom>
          <a:solidFill>
            <a:srgbClr val="121212">
              <a:alpha val="80000"/>
            </a:srgbClr>
          </a:solidFill>
        </p:spPr>
        <p:txBody>
          <a:bodyPr/>
          <a:lstStyle/>
          <a:p>
            <a:endParaRPr lang="en-US"/>
          </a:p>
        </p:txBody>
      </p:sp>
      <p:sp>
        <p:nvSpPr>
          <p:cNvPr id="3" name="Freeform 3"/>
          <p:cNvSpPr/>
          <p:nvPr/>
        </p:nvSpPr>
        <p:spPr>
          <a:xfrm>
            <a:off x="16634816" y="9635715"/>
            <a:ext cx="1248968" cy="299322"/>
          </a:xfrm>
          <a:custGeom>
            <a:avLst/>
            <a:gdLst/>
            <a:ahLst/>
            <a:cxnLst/>
            <a:rect l="l" t="t" r="r" b="b"/>
            <a:pathLst>
              <a:path w="1248968" h="299322">
                <a:moveTo>
                  <a:pt x="0" y="0"/>
                </a:moveTo>
                <a:lnTo>
                  <a:pt x="1248968" y="0"/>
                </a:lnTo>
                <a:lnTo>
                  <a:pt x="1248968" y="299322"/>
                </a:lnTo>
                <a:lnTo>
                  <a:pt x="0" y="299322"/>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562363" y="2172546"/>
            <a:ext cx="15696937" cy="3112262"/>
          </a:xfrm>
          <a:prstGeom prst="rect">
            <a:avLst/>
          </a:prstGeom>
        </p:spPr>
        <p:txBody>
          <a:bodyPr lIns="0" tIns="0" rIns="0" bIns="0" rtlCol="0" anchor="t">
            <a:spAutoFit/>
          </a:bodyPr>
          <a:lstStyle/>
          <a:p>
            <a:pPr>
              <a:lnSpc>
                <a:spcPts val="2155"/>
              </a:lnSpc>
            </a:pPr>
            <a:r>
              <a:rPr lang="en-US" sz="2799" spc="-69" dirty="0">
                <a:solidFill>
                  <a:srgbClr val="000000"/>
                </a:solidFill>
                <a:latin typeface="Calibri 4 Bold"/>
              </a:rPr>
              <a:t>          More than $2.3B worth of DPW / SWBNO work across the City</a:t>
            </a:r>
          </a:p>
          <a:p>
            <a:pPr>
              <a:lnSpc>
                <a:spcPts val="2155"/>
              </a:lnSpc>
            </a:pPr>
            <a:endParaRPr lang="en-US" sz="2799" spc="-69" dirty="0">
              <a:solidFill>
                <a:srgbClr val="000000"/>
              </a:solidFill>
              <a:latin typeface="Calibri 4 Bold"/>
            </a:endParaRPr>
          </a:p>
          <a:p>
            <a:pPr marL="1209039" lvl="2" indent="-403013">
              <a:lnSpc>
                <a:spcPts val="1399"/>
              </a:lnSpc>
              <a:buFont typeface="Arial"/>
              <a:buChar char="⚬"/>
            </a:pPr>
            <a:r>
              <a:rPr lang="en-US" sz="2799" spc="-69" dirty="0">
                <a:solidFill>
                  <a:srgbClr val="000000"/>
                </a:solidFill>
                <a:latin typeface="Calibri 4 Bold"/>
              </a:rPr>
              <a:t>Includes FEMA-funded roadwork work via the approximately $2B Joint Infrastructure (JIRR) Program   </a:t>
            </a:r>
          </a:p>
          <a:p>
            <a:pPr>
              <a:lnSpc>
                <a:spcPts val="2155"/>
              </a:lnSpc>
            </a:pPr>
            <a:endParaRPr lang="en-US" sz="2799" spc="-69" dirty="0">
              <a:solidFill>
                <a:srgbClr val="000000"/>
              </a:solidFill>
              <a:latin typeface="Calibri 4 Bold"/>
            </a:endParaRPr>
          </a:p>
          <a:p>
            <a:pPr marL="1209039" lvl="2" indent="-403013">
              <a:lnSpc>
                <a:spcPts val="2155"/>
              </a:lnSpc>
              <a:buFont typeface="Arial"/>
              <a:buChar char="⚬"/>
            </a:pPr>
            <a:r>
              <a:rPr lang="en-US" sz="2799" spc="-69" dirty="0">
                <a:solidFill>
                  <a:srgbClr val="000000"/>
                </a:solidFill>
                <a:latin typeface="Calibri 4 Bold"/>
              </a:rPr>
              <a:t>City-funded bond project work</a:t>
            </a:r>
          </a:p>
          <a:p>
            <a:pPr>
              <a:lnSpc>
                <a:spcPts val="2155"/>
              </a:lnSpc>
            </a:pPr>
            <a:endParaRPr lang="en-US" sz="2799" spc="-69" dirty="0">
              <a:solidFill>
                <a:srgbClr val="000000"/>
              </a:solidFill>
              <a:latin typeface="Calibri 4 Bold"/>
            </a:endParaRPr>
          </a:p>
          <a:p>
            <a:pPr>
              <a:lnSpc>
                <a:spcPts val="2155"/>
              </a:lnSpc>
            </a:pPr>
            <a:r>
              <a:rPr lang="en-US" sz="2799" spc="-69" dirty="0">
                <a:solidFill>
                  <a:srgbClr val="000000"/>
                </a:solidFill>
                <a:latin typeface="Calibri 4 Bold"/>
              </a:rPr>
              <a:t>          Nearly 200 individual projects -- every neighborhood will feel this positive impact</a:t>
            </a:r>
          </a:p>
          <a:p>
            <a:pPr>
              <a:lnSpc>
                <a:spcPts val="1875"/>
              </a:lnSpc>
            </a:pPr>
            <a:endParaRPr lang="en-US" sz="2799" spc="-69" dirty="0">
              <a:solidFill>
                <a:srgbClr val="000000"/>
              </a:solidFill>
              <a:latin typeface="Calibri 4 Bold"/>
            </a:endParaRPr>
          </a:p>
          <a:p>
            <a:pPr>
              <a:lnSpc>
                <a:spcPts val="1875"/>
              </a:lnSpc>
            </a:pPr>
            <a:r>
              <a:rPr lang="en-US" sz="2799" spc="-69" dirty="0">
                <a:solidFill>
                  <a:srgbClr val="000000"/>
                </a:solidFill>
                <a:latin typeface="Calibri 4 Bold"/>
              </a:rPr>
              <a:t>          Project schedules coordinated to minimize construction-related impacts</a:t>
            </a:r>
          </a:p>
          <a:p>
            <a:pPr>
              <a:lnSpc>
                <a:spcPts val="1875"/>
              </a:lnSpc>
            </a:pPr>
            <a:endParaRPr lang="en-US" sz="2799" spc="-69" dirty="0">
              <a:solidFill>
                <a:srgbClr val="000000"/>
              </a:solidFill>
              <a:latin typeface="Calibri 4 Bold"/>
            </a:endParaRPr>
          </a:p>
          <a:p>
            <a:pPr>
              <a:lnSpc>
                <a:spcPts val="1875"/>
              </a:lnSpc>
            </a:pPr>
            <a:r>
              <a:rPr lang="en-US" sz="2799" spc="-69" dirty="0">
                <a:solidFill>
                  <a:srgbClr val="000000"/>
                </a:solidFill>
                <a:latin typeface="Calibri 4 Bold"/>
              </a:rPr>
              <a:t>          Economic opportunity for the City’s small and disadvantaged businesses</a:t>
            </a:r>
          </a:p>
          <a:p>
            <a:pPr>
              <a:lnSpc>
                <a:spcPts val="2351"/>
              </a:lnSpc>
            </a:pPr>
            <a:endParaRPr lang="en-US" sz="2799" spc="-69" dirty="0">
              <a:solidFill>
                <a:srgbClr val="000000"/>
              </a:solidFill>
              <a:latin typeface="Calibri 4 Bold"/>
            </a:endParaRPr>
          </a:p>
        </p:txBody>
      </p:sp>
      <p:sp>
        <p:nvSpPr>
          <p:cNvPr id="5" name="AutoShape 5"/>
          <p:cNvSpPr/>
          <p:nvPr/>
        </p:nvSpPr>
        <p:spPr>
          <a:xfrm>
            <a:off x="1744528" y="2194411"/>
            <a:ext cx="221585" cy="221020"/>
          </a:xfrm>
          <a:prstGeom prst="rect">
            <a:avLst/>
          </a:prstGeom>
          <a:solidFill>
            <a:srgbClr val="F27239">
              <a:alpha val="60784"/>
            </a:srgbClr>
          </a:solidFill>
        </p:spPr>
        <p:txBody>
          <a:bodyPr/>
          <a:lstStyle/>
          <a:p>
            <a:endParaRPr lang="en-US"/>
          </a:p>
        </p:txBody>
      </p:sp>
      <p:sp>
        <p:nvSpPr>
          <p:cNvPr id="6" name="AutoShape 6"/>
          <p:cNvSpPr/>
          <p:nvPr/>
        </p:nvSpPr>
        <p:spPr>
          <a:xfrm>
            <a:off x="1744528" y="3765268"/>
            <a:ext cx="221585" cy="221020"/>
          </a:xfrm>
          <a:prstGeom prst="rect">
            <a:avLst/>
          </a:prstGeom>
          <a:solidFill>
            <a:srgbClr val="F27239">
              <a:alpha val="60784"/>
            </a:srgbClr>
          </a:solidFill>
        </p:spPr>
        <p:txBody>
          <a:bodyPr/>
          <a:lstStyle/>
          <a:p>
            <a:endParaRPr lang="en-US"/>
          </a:p>
        </p:txBody>
      </p:sp>
      <p:sp>
        <p:nvSpPr>
          <p:cNvPr id="7" name="AutoShape 7"/>
          <p:cNvSpPr/>
          <p:nvPr/>
        </p:nvSpPr>
        <p:spPr>
          <a:xfrm>
            <a:off x="1744528" y="4229680"/>
            <a:ext cx="221585" cy="221020"/>
          </a:xfrm>
          <a:prstGeom prst="rect">
            <a:avLst/>
          </a:prstGeom>
          <a:solidFill>
            <a:srgbClr val="F27239">
              <a:alpha val="60784"/>
            </a:srgbClr>
          </a:solidFill>
        </p:spPr>
        <p:txBody>
          <a:bodyPr/>
          <a:lstStyle/>
          <a:p>
            <a:endParaRPr lang="en-US"/>
          </a:p>
        </p:txBody>
      </p:sp>
      <p:sp>
        <p:nvSpPr>
          <p:cNvPr id="8" name="AutoShape 8"/>
          <p:cNvSpPr/>
          <p:nvPr/>
        </p:nvSpPr>
        <p:spPr>
          <a:xfrm>
            <a:off x="1744528" y="4751242"/>
            <a:ext cx="221585" cy="221020"/>
          </a:xfrm>
          <a:prstGeom prst="rect">
            <a:avLst/>
          </a:prstGeom>
          <a:solidFill>
            <a:srgbClr val="F27239">
              <a:alpha val="60784"/>
            </a:srgbClr>
          </a:solidFill>
        </p:spPr>
        <p:txBody>
          <a:bodyPr/>
          <a:lstStyle/>
          <a:p>
            <a:endParaRPr lang="en-US"/>
          </a:p>
        </p:txBody>
      </p:sp>
      <p:sp>
        <p:nvSpPr>
          <p:cNvPr id="9" name="TextBox 9"/>
          <p:cNvSpPr txBox="1"/>
          <p:nvPr/>
        </p:nvSpPr>
        <p:spPr>
          <a:xfrm>
            <a:off x="3638295" y="2077296"/>
            <a:ext cx="964884" cy="470154"/>
          </a:xfrm>
          <a:prstGeom prst="rect">
            <a:avLst/>
          </a:prstGeom>
        </p:spPr>
        <p:txBody>
          <a:bodyPr lIns="0" tIns="0" rIns="0" bIns="0" rtlCol="0" anchor="t">
            <a:spAutoFit/>
          </a:bodyPr>
          <a:lstStyle/>
          <a:p>
            <a:pPr>
              <a:lnSpc>
                <a:spcPts val="3107"/>
              </a:lnSpc>
            </a:pPr>
            <a:r>
              <a:rPr lang="en-US" sz="2799" spc="-69">
                <a:solidFill>
                  <a:srgbClr val="000000"/>
                </a:solidFill>
                <a:latin typeface="Calibri 1 Bold"/>
              </a:rPr>
              <a:t>  $2.3B</a:t>
            </a:r>
          </a:p>
        </p:txBody>
      </p:sp>
      <p:sp>
        <p:nvSpPr>
          <p:cNvPr id="12" name="AutoShape 12"/>
          <p:cNvSpPr/>
          <p:nvPr/>
        </p:nvSpPr>
        <p:spPr>
          <a:xfrm>
            <a:off x="9314818" y="5758663"/>
            <a:ext cx="9465" cy="3125420"/>
          </a:xfrm>
          <a:prstGeom prst="rect">
            <a:avLst/>
          </a:prstGeom>
          <a:solidFill>
            <a:srgbClr val="121212"/>
          </a:solidFill>
        </p:spPr>
        <p:txBody>
          <a:bodyPr/>
          <a:lstStyle/>
          <a:p>
            <a:endParaRPr lang="en-US"/>
          </a:p>
        </p:txBody>
      </p:sp>
      <p:sp>
        <p:nvSpPr>
          <p:cNvPr id="13" name="TextBox 13"/>
          <p:cNvSpPr txBox="1"/>
          <p:nvPr/>
        </p:nvSpPr>
        <p:spPr>
          <a:xfrm>
            <a:off x="12204049" y="5365048"/>
            <a:ext cx="1316261" cy="2401427"/>
          </a:xfrm>
          <a:prstGeom prst="rect">
            <a:avLst/>
          </a:prstGeom>
        </p:spPr>
        <p:txBody>
          <a:bodyPr lIns="0" tIns="0" rIns="0" bIns="0" rtlCol="0" anchor="t">
            <a:spAutoFit/>
          </a:bodyPr>
          <a:lstStyle/>
          <a:p>
            <a:pPr algn="r">
              <a:lnSpc>
                <a:spcPts val="17416"/>
              </a:lnSpc>
            </a:pPr>
            <a:r>
              <a:rPr lang="en-US" sz="21501" spc="-537" dirty="0">
                <a:solidFill>
                  <a:srgbClr val="FFFFFF"/>
                </a:solidFill>
                <a:latin typeface="Calibri 1"/>
              </a:rPr>
              <a:t>9</a:t>
            </a:r>
          </a:p>
        </p:txBody>
      </p:sp>
      <p:sp>
        <p:nvSpPr>
          <p:cNvPr id="14" name="TextBox 14"/>
          <p:cNvSpPr txBox="1"/>
          <p:nvPr/>
        </p:nvSpPr>
        <p:spPr>
          <a:xfrm>
            <a:off x="10917580" y="5365048"/>
            <a:ext cx="1387738" cy="2401427"/>
          </a:xfrm>
          <a:prstGeom prst="rect">
            <a:avLst/>
          </a:prstGeom>
        </p:spPr>
        <p:txBody>
          <a:bodyPr lIns="0" tIns="0" rIns="0" bIns="0" rtlCol="0" anchor="t">
            <a:spAutoFit/>
          </a:bodyPr>
          <a:lstStyle/>
          <a:p>
            <a:pPr algn="r">
              <a:lnSpc>
                <a:spcPts val="17416"/>
              </a:lnSpc>
            </a:pPr>
            <a:r>
              <a:rPr lang="en-US" sz="21501" spc="-537" dirty="0">
                <a:solidFill>
                  <a:srgbClr val="FFFFFF"/>
                </a:solidFill>
                <a:latin typeface="Calibri 1"/>
              </a:rPr>
              <a:t>4</a:t>
            </a:r>
          </a:p>
        </p:txBody>
      </p:sp>
      <p:sp>
        <p:nvSpPr>
          <p:cNvPr id="15" name="TextBox 15"/>
          <p:cNvSpPr txBox="1"/>
          <p:nvPr/>
        </p:nvSpPr>
        <p:spPr>
          <a:xfrm>
            <a:off x="11023475" y="7354003"/>
            <a:ext cx="2401530" cy="1030336"/>
          </a:xfrm>
          <a:prstGeom prst="rect">
            <a:avLst/>
          </a:prstGeom>
        </p:spPr>
        <p:txBody>
          <a:bodyPr lIns="0" tIns="0" rIns="0" bIns="0" rtlCol="0" anchor="t">
            <a:spAutoFit/>
          </a:bodyPr>
          <a:lstStyle/>
          <a:p>
            <a:pPr>
              <a:lnSpc>
                <a:spcPts val="6657"/>
              </a:lnSpc>
            </a:pPr>
            <a:r>
              <a:rPr lang="en-US" sz="6863" spc="-171">
                <a:solidFill>
                  <a:srgbClr val="FFFFFF"/>
                </a:solidFill>
                <a:latin typeface="Calibri 1 Bold"/>
              </a:rPr>
              <a:t>Under</a:t>
            </a:r>
          </a:p>
        </p:txBody>
      </p:sp>
      <p:sp>
        <p:nvSpPr>
          <p:cNvPr id="16" name="TextBox 16"/>
          <p:cNvSpPr txBox="1"/>
          <p:nvPr/>
        </p:nvSpPr>
        <p:spPr>
          <a:xfrm>
            <a:off x="10682774" y="7941958"/>
            <a:ext cx="4211448" cy="942125"/>
          </a:xfrm>
          <a:prstGeom prst="rect">
            <a:avLst/>
          </a:prstGeom>
        </p:spPr>
        <p:txBody>
          <a:bodyPr lIns="0" tIns="0" rIns="0" bIns="0" rtlCol="0" anchor="t">
            <a:spAutoFit/>
          </a:bodyPr>
          <a:lstStyle/>
          <a:p>
            <a:pPr>
              <a:lnSpc>
                <a:spcPts val="6092"/>
              </a:lnSpc>
            </a:pPr>
            <a:r>
              <a:rPr lang="en-US" sz="6281" spc="-157">
                <a:solidFill>
                  <a:srgbClr val="FFFFFF"/>
                </a:solidFill>
                <a:latin typeface="Calibri 1"/>
              </a:rPr>
              <a:t>Construction</a:t>
            </a:r>
          </a:p>
        </p:txBody>
      </p:sp>
      <p:sp>
        <p:nvSpPr>
          <p:cNvPr id="17" name="Freeform 17"/>
          <p:cNvSpPr/>
          <p:nvPr/>
        </p:nvSpPr>
        <p:spPr>
          <a:xfrm flipH="1">
            <a:off x="13425004" y="6671801"/>
            <a:ext cx="1686211" cy="1247796"/>
          </a:xfrm>
          <a:custGeom>
            <a:avLst/>
            <a:gdLst/>
            <a:ahLst/>
            <a:cxnLst/>
            <a:rect l="l" t="t" r="r" b="b"/>
            <a:pathLst>
              <a:path w="1686211" h="1247796">
                <a:moveTo>
                  <a:pt x="1686212" y="0"/>
                </a:moveTo>
                <a:lnTo>
                  <a:pt x="0" y="0"/>
                </a:lnTo>
                <a:lnTo>
                  <a:pt x="0" y="1247796"/>
                </a:lnTo>
                <a:lnTo>
                  <a:pt x="1686212" y="1247796"/>
                </a:lnTo>
                <a:lnTo>
                  <a:pt x="1686212" y="0"/>
                </a:lnTo>
                <a:close/>
              </a:path>
            </a:pathLst>
          </a:custGeom>
          <a:blipFill>
            <a:blip r:embed="rId3"/>
            <a:stretch>
              <a:fillRect/>
            </a:stretch>
          </a:blipFill>
        </p:spPr>
        <p:txBody>
          <a:bodyPr/>
          <a:lstStyle/>
          <a:p>
            <a:endParaRPr lang="en-US"/>
          </a:p>
        </p:txBody>
      </p:sp>
      <p:sp>
        <p:nvSpPr>
          <p:cNvPr id="18" name="Freeform 18"/>
          <p:cNvSpPr/>
          <p:nvPr/>
        </p:nvSpPr>
        <p:spPr>
          <a:xfrm rot="5400000" flipH="1" flipV="1">
            <a:off x="4184036" y="6271349"/>
            <a:ext cx="1387275" cy="3435974"/>
          </a:xfrm>
          <a:custGeom>
            <a:avLst/>
            <a:gdLst/>
            <a:ahLst/>
            <a:cxnLst/>
            <a:rect l="l" t="t" r="r" b="b"/>
            <a:pathLst>
              <a:path w="1387275" h="3435974">
                <a:moveTo>
                  <a:pt x="1387275" y="3435974"/>
                </a:moveTo>
                <a:lnTo>
                  <a:pt x="0" y="3435974"/>
                </a:lnTo>
                <a:lnTo>
                  <a:pt x="0" y="0"/>
                </a:lnTo>
                <a:lnTo>
                  <a:pt x="1387275" y="0"/>
                </a:lnTo>
                <a:lnTo>
                  <a:pt x="1387275" y="343597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2238161" y="411432"/>
            <a:ext cx="13582300" cy="1196436"/>
          </a:xfrm>
          <a:prstGeom prst="rect">
            <a:avLst/>
          </a:prstGeom>
        </p:spPr>
        <p:txBody>
          <a:bodyPr lIns="0" tIns="0" rIns="0" bIns="0" rtlCol="0" anchor="t">
            <a:spAutoFit/>
          </a:bodyPr>
          <a:lstStyle/>
          <a:p>
            <a:pPr algn="ctr">
              <a:lnSpc>
                <a:spcPts val="7107"/>
              </a:lnSpc>
            </a:pPr>
            <a:r>
              <a:rPr lang="en-US" sz="8774" spc="-219">
                <a:solidFill>
                  <a:srgbClr val="FFFFFF"/>
                </a:solidFill>
                <a:latin typeface="Calibri 1"/>
              </a:rPr>
              <a:t>Infrastructure By the Numbers</a:t>
            </a:r>
          </a:p>
        </p:txBody>
      </p:sp>
      <p:grpSp>
        <p:nvGrpSpPr>
          <p:cNvPr id="20" name="Group 20"/>
          <p:cNvGrpSpPr/>
          <p:nvPr/>
        </p:nvGrpSpPr>
        <p:grpSpPr>
          <a:xfrm>
            <a:off x="3039986" y="5202271"/>
            <a:ext cx="3675376" cy="3137786"/>
            <a:chOff x="0" y="352425"/>
            <a:chExt cx="4900501" cy="4183715"/>
          </a:xfrm>
        </p:grpSpPr>
        <p:sp>
          <p:nvSpPr>
            <p:cNvPr id="21" name="TextBox 21"/>
            <p:cNvSpPr txBox="1"/>
            <p:nvPr/>
          </p:nvSpPr>
          <p:spPr>
            <a:xfrm>
              <a:off x="0" y="352425"/>
              <a:ext cx="1651942" cy="4183715"/>
            </a:xfrm>
            <a:prstGeom prst="rect">
              <a:avLst/>
            </a:prstGeom>
          </p:spPr>
          <p:txBody>
            <a:bodyPr lIns="0" tIns="0" rIns="0" bIns="0" rtlCol="0" anchor="t">
              <a:spAutoFit/>
            </a:bodyPr>
            <a:lstStyle/>
            <a:p>
              <a:pPr algn="r">
                <a:lnSpc>
                  <a:spcPts val="18116"/>
                </a:lnSpc>
              </a:pPr>
              <a:r>
                <a:rPr lang="en-US" sz="22366" spc="-559">
                  <a:solidFill>
                    <a:srgbClr val="FFFFFF"/>
                  </a:solidFill>
                  <a:latin typeface="Calibri 1"/>
                </a:rPr>
                <a:t>1</a:t>
              </a:r>
            </a:p>
          </p:txBody>
        </p:sp>
        <p:sp>
          <p:nvSpPr>
            <p:cNvPr id="22" name="TextBox 22"/>
            <p:cNvSpPr txBox="1"/>
            <p:nvPr/>
          </p:nvSpPr>
          <p:spPr>
            <a:xfrm>
              <a:off x="2766272" y="352425"/>
              <a:ext cx="2134229" cy="3330741"/>
            </a:xfrm>
            <a:prstGeom prst="rect">
              <a:avLst/>
            </a:prstGeom>
          </p:spPr>
          <p:txBody>
            <a:bodyPr lIns="0" tIns="0" rIns="0" bIns="0" rtlCol="0" anchor="t">
              <a:spAutoFit/>
            </a:bodyPr>
            <a:lstStyle/>
            <a:p>
              <a:pPr algn="r">
                <a:lnSpc>
                  <a:spcPts val="18116"/>
                </a:lnSpc>
              </a:pPr>
              <a:r>
                <a:rPr lang="en-US" sz="22366" spc="-559" dirty="0">
                  <a:solidFill>
                    <a:srgbClr val="FFFFFF"/>
                  </a:solidFill>
                  <a:latin typeface="Calibri 1"/>
                </a:rPr>
                <a:t>8</a:t>
              </a:r>
            </a:p>
          </p:txBody>
        </p:sp>
        <p:sp>
          <p:nvSpPr>
            <p:cNvPr id="23" name="TextBox 23"/>
            <p:cNvSpPr txBox="1"/>
            <p:nvPr/>
          </p:nvSpPr>
          <p:spPr>
            <a:xfrm>
              <a:off x="1094640" y="352425"/>
              <a:ext cx="2135099" cy="4183715"/>
            </a:xfrm>
            <a:prstGeom prst="rect">
              <a:avLst/>
            </a:prstGeom>
          </p:spPr>
          <p:txBody>
            <a:bodyPr lIns="0" tIns="0" rIns="0" bIns="0" rtlCol="0" anchor="t">
              <a:spAutoFit/>
            </a:bodyPr>
            <a:lstStyle/>
            <a:p>
              <a:pPr algn="r">
                <a:lnSpc>
                  <a:spcPts val="18116"/>
                </a:lnSpc>
              </a:pPr>
              <a:r>
                <a:rPr lang="en-US" sz="22366" spc="-559">
                  <a:solidFill>
                    <a:srgbClr val="FFFFFF"/>
                  </a:solidFill>
                  <a:latin typeface="Calibri 1"/>
                </a:rPr>
                <a:t>7</a:t>
              </a:r>
            </a:p>
          </p:txBody>
        </p:sp>
      </p:grpSp>
      <p:sp>
        <p:nvSpPr>
          <p:cNvPr id="24" name="TextBox 24"/>
          <p:cNvSpPr txBox="1"/>
          <p:nvPr/>
        </p:nvSpPr>
        <p:spPr>
          <a:xfrm>
            <a:off x="10417617" y="8977652"/>
            <a:ext cx="5364060" cy="461665"/>
          </a:xfrm>
          <a:prstGeom prst="rect">
            <a:avLst/>
          </a:prstGeom>
        </p:spPr>
        <p:txBody>
          <a:bodyPr lIns="0" tIns="0" rIns="0" bIns="0" rtlCol="0" anchor="t">
            <a:spAutoFit/>
          </a:bodyPr>
          <a:lstStyle/>
          <a:p>
            <a:pPr algn="l">
              <a:lnSpc>
                <a:spcPts val="1751"/>
              </a:lnSpc>
              <a:spcBef>
                <a:spcPts val="1313"/>
              </a:spcBef>
            </a:pPr>
            <a:r>
              <a:rPr lang="en-US" sz="1667" dirty="0">
                <a:solidFill>
                  <a:srgbClr val="121212"/>
                </a:solidFill>
                <a:latin typeface="Calibri 3"/>
              </a:rPr>
              <a:t>Since May 2018, 49 roadwork projects are under construction with an estimated value of nearly $692 million. </a:t>
            </a:r>
          </a:p>
        </p:txBody>
      </p:sp>
      <p:sp>
        <p:nvSpPr>
          <p:cNvPr id="25" name="TextBox 25"/>
          <p:cNvSpPr txBox="1"/>
          <p:nvPr/>
        </p:nvSpPr>
        <p:spPr>
          <a:xfrm>
            <a:off x="3159686" y="8977652"/>
            <a:ext cx="4381593" cy="461665"/>
          </a:xfrm>
          <a:prstGeom prst="rect">
            <a:avLst/>
          </a:prstGeom>
        </p:spPr>
        <p:txBody>
          <a:bodyPr lIns="0" tIns="0" rIns="0" bIns="0" rtlCol="0" anchor="t">
            <a:spAutoFit/>
          </a:bodyPr>
          <a:lstStyle/>
          <a:p>
            <a:pPr algn="l">
              <a:lnSpc>
                <a:spcPts val="1751"/>
              </a:lnSpc>
              <a:spcBef>
                <a:spcPts val="1313"/>
              </a:spcBef>
            </a:pPr>
            <a:r>
              <a:rPr lang="en-US" sz="1667" dirty="0">
                <a:solidFill>
                  <a:srgbClr val="121212"/>
                </a:solidFill>
                <a:latin typeface="Calibri 3"/>
              </a:rPr>
              <a:t>Since May 2018, DPW has completed 178 projects with an estimated value of $750 million. </a:t>
            </a:r>
          </a:p>
        </p:txBody>
      </p:sp>
      <p:sp>
        <p:nvSpPr>
          <p:cNvPr id="26" name="TextBox 26"/>
          <p:cNvSpPr txBox="1"/>
          <p:nvPr/>
        </p:nvSpPr>
        <p:spPr>
          <a:xfrm rot="5400000">
            <a:off x="6345554" y="6982031"/>
            <a:ext cx="2467651" cy="830098"/>
          </a:xfrm>
          <a:prstGeom prst="rect">
            <a:avLst/>
          </a:prstGeom>
        </p:spPr>
        <p:txBody>
          <a:bodyPr lIns="0" tIns="0" rIns="0" bIns="0" rtlCol="0" anchor="t">
            <a:spAutoFit/>
          </a:bodyPr>
          <a:lstStyle/>
          <a:p>
            <a:pPr>
              <a:lnSpc>
                <a:spcPts val="5316"/>
              </a:lnSpc>
            </a:pPr>
            <a:r>
              <a:rPr lang="en-US" sz="5481" spc="-137">
                <a:solidFill>
                  <a:srgbClr val="FFFFFF"/>
                </a:solidFill>
                <a:latin typeface="Calibri 1"/>
              </a:rPr>
              <a:t>Projects </a:t>
            </a:r>
          </a:p>
        </p:txBody>
      </p:sp>
      <p:sp>
        <p:nvSpPr>
          <p:cNvPr id="27" name="TextBox 27"/>
          <p:cNvSpPr txBox="1"/>
          <p:nvPr/>
        </p:nvSpPr>
        <p:spPr>
          <a:xfrm rot="5400000">
            <a:off x="5379015" y="6845233"/>
            <a:ext cx="3247602" cy="830099"/>
          </a:xfrm>
          <a:prstGeom prst="rect">
            <a:avLst/>
          </a:prstGeom>
        </p:spPr>
        <p:txBody>
          <a:bodyPr lIns="0" tIns="0" rIns="0" bIns="0" rtlCol="0" anchor="t">
            <a:spAutoFit/>
          </a:bodyPr>
          <a:lstStyle/>
          <a:p>
            <a:pPr>
              <a:lnSpc>
                <a:spcPts val="5316"/>
              </a:lnSpc>
            </a:pPr>
            <a:r>
              <a:rPr lang="en-US" sz="5481" spc="-60">
                <a:solidFill>
                  <a:srgbClr val="FFFFFF"/>
                </a:solidFill>
                <a:latin typeface="Calibri 1"/>
              </a:rPr>
              <a:t>Completed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808070" y="5135450"/>
            <a:ext cx="5235880" cy="5143500"/>
          </a:xfrm>
          <a:prstGeom prst="rect">
            <a:avLst/>
          </a:prstGeom>
          <a:solidFill>
            <a:srgbClr val="F27239">
              <a:alpha val="60784"/>
            </a:srgbClr>
          </a:solidFill>
        </p:spPr>
        <p:txBody>
          <a:bodyPr/>
          <a:lstStyle/>
          <a:p>
            <a:endParaRPr lang="en-US"/>
          </a:p>
        </p:txBody>
      </p:sp>
      <p:sp>
        <p:nvSpPr>
          <p:cNvPr id="3" name="AutoShape 3"/>
          <p:cNvSpPr/>
          <p:nvPr/>
        </p:nvSpPr>
        <p:spPr>
          <a:xfrm>
            <a:off x="2595990" y="-8050"/>
            <a:ext cx="5221603" cy="5143500"/>
          </a:xfrm>
          <a:prstGeom prst="rect">
            <a:avLst/>
          </a:prstGeom>
          <a:solidFill>
            <a:srgbClr val="6F6B65">
              <a:alpha val="60784"/>
            </a:srgbClr>
          </a:solidFill>
        </p:spPr>
        <p:txBody>
          <a:bodyPr/>
          <a:lstStyle/>
          <a:p>
            <a:endParaRPr lang="en-US"/>
          </a:p>
        </p:txBody>
      </p:sp>
      <p:sp>
        <p:nvSpPr>
          <p:cNvPr id="4" name="Freeform 4"/>
          <p:cNvSpPr/>
          <p:nvPr/>
        </p:nvSpPr>
        <p:spPr>
          <a:xfrm>
            <a:off x="7817594" y="-8050"/>
            <a:ext cx="5226355" cy="5143500"/>
          </a:xfrm>
          <a:custGeom>
            <a:avLst/>
            <a:gdLst/>
            <a:ahLst/>
            <a:cxnLst/>
            <a:rect l="l" t="t" r="r" b="b"/>
            <a:pathLst>
              <a:path w="5226355" h="5143500">
                <a:moveTo>
                  <a:pt x="0" y="0"/>
                </a:moveTo>
                <a:lnTo>
                  <a:pt x="5226355" y="0"/>
                </a:lnTo>
                <a:lnTo>
                  <a:pt x="5226355" y="5143500"/>
                </a:lnTo>
                <a:lnTo>
                  <a:pt x="0" y="5143500"/>
                </a:lnTo>
                <a:lnTo>
                  <a:pt x="0" y="0"/>
                </a:lnTo>
                <a:close/>
              </a:path>
            </a:pathLst>
          </a:custGeom>
          <a:blipFill>
            <a:blip r:embed="rId3"/>
            <a:stretch>
              <a:fillRect l="-10754" r="-13465" b="-26220"/>
            </a:stretch>
          </a:blipFill>
        </p:spPr>
        <p:txBody>
          <a:bodyPr/>
          <a:lstStyle/>
          <a:p>
            <a:endParaRPr lang="en-US" dirty="0"/>
          </a:p>
        </p:txBody>
      </p:sp>
      <p:sp>
        <p:nvSpPr>
          <p:cNvPr id="5" name="Freeform 5"/>
          <p:cNvSpPr/>
          <p:nvPr/>
        </p:nvSpPr>
        <p:spPr>
          <a:xfrm>
            <a:off x="2598066" y="5134382"/>
            <a:ext cx="5221603" cy="5143499"/>
          </a:xfrm>
          <a:custGeom>
            <a:avLst/>
            <a:gdLst/>
            <a:ahLst/>
            <a:cxnLst/>
            <a:rect l="l" t="t" r="r" b="b"/>
            <a:pathLst>
              <a:path w="5221603" h="5376599">
                <a:moveTo>
                  <a:pt x="0" y="0"/>
                </a:moveTo>
                <a:lnTo>
                  <a:pt x="5221604" y="0"/>
                </a:lnTo>
                <a:lnTo>
                  <a:pt x="5221604" y="5376598"/>
                </a:lnTo>
                <a:lnTo>
                  <a:pt x="0" y="5376598"/>
                </a:lnTo>
                <a:lnTo>
                  <a:pt x="0" y="0"/>
                </a:lnTo>
                <a:close/>
              </a:path>
            </a:pathLst>
          </a:custGeom>
          <a:blipFill>
            <a:blip r:embed="rId4"/>
            <a:stretch>
              <a:fillRect l="-17781" r="-19509"/>
            </a:stretch>
          </a:blipFill>
        </p:spPr>
        <p:txBody>
          <a:bodyPr/>
          <a:lstStyle/>
          <a:p>
            <a:endParaRPr lang="en-US"/>
          </a:p>
        </p:txBody>
      </p:sp>
      <p:sp>
        <p:nvSpPr>
          <p:cNvPr id="6" name="Freeform 6"/>
          <p:cNvSpPr/>
          <p:nvPr/>
        </p:nvSpPr>
        <p:spPr>
          <a:xfrm>
            <a:off x="13040785" y="5127399"/>
            <a:ext cx="5247214" cy="5171677"/>
          </a:xfrm>
          <a:custGeom>
            <a:avLst/>
            <a:gdLst/>
            <a:ahLst/>
            <a:cxnLst/>
            <a:rect l="l" t="t" r="r" b="b"/>
            <a:pathLst>
              <a:path w="5213446" h="5143500">
                <a:moveTo>
                  <a:pt x="0" y="0"/>
                </a:moveTo>
                <a:lnTo>
                  <a:pt x="5213446" y="0"/>
                </a:lnTo>
                <a:lnTo>
                  <a:pt x="5213446" y="5143500"/>
                </a:lnTo>
                <a:lnTo>
                  <a:pt x="0" y="5143500"/>
                </a:lnTo>
                <a:lnTo>
                  <a:pt x="0" y="0"/>
                </a:lnTo>
                <a:close/>
              </a:path>
            </a:pathLst>
          </a:custGeom>
          <a:blipFill>
            <a:blip r:embed="rId5"/>
            <a:stretch>
              <a:fillRect l="-1887" t="-31950" b="-5746"/>
            </a:stretch>
          </a:blipFill>
        </p:spPr>
        <p:txBody>
          <a:bodyPr/>
          <a:lstStyle/>
          <a:p>
            <a:endParaRPr lang="en-US" dirty="0"/>
          </a:p>
        </p:txBody>
      </p:sp>
      <p:sp>
        <p:nvSpPr>
          <p:cNvPr id="7" name="AutoShape 7"/>
          <p:cNvSpPr/>
          <p:nvPr/>
        </p:nvSpPr>
        <p:spPr>
          <a:xfrm>
            <a:off x="13043950" y="0"/>
            <a:ext cx="5247214" cy="5143500"/>
          </a:xfrm>
          <a:prstGeom prst="rect">
            <a:avLst/>
          </a:prstGeom>
          <a:solidFill>
            <a:srgbClr val="FFC924">
              <a:alpha val="60784"/>
            </a:srgbClr>
          </a:solidFill>
        </p:spPr>
        <p:txBody>
          <a:bodyPr/>
          <a:lstStyle/>
          <a:p>
            <a:endParaRPr lang="en-US"/>
          </a:p>
        </p:txBody>
      </p:sp>
      <p:grpSp>
        <p:nvGrpSpPr>
          <p:cNvPr id="8" name="Group 8"/>
          <p:cNvGrpSpPr/>
          <p:nvPr/>
        </p:nvGrpSpPr>
        <p:grpSpPr>
          <a:xfrm>
            <a:off x="3064755" y="840214"/>
            <a:ext cx="3215894" cy="3898811"/>
            <a:chOff x="0" y="0"/>
            <a:chExt cx="4287859" cy="5198414"/>
          </a:xfrm>
        </p:grpSpPr>
        <p:sp>
          <p:nvSpPr>
            <p:cNvPr id="9" name="TextBox 9"/>
            <p:cNvSpPr txBox="1"/>
            <p:nvPr/>
          </p:nvSpPr>
          <p:spPr>
            <a:xfrm>
              <a:off x="414115" y="3079408"/>
              <a:ext cx="3713120" cy="667161"/>
            </a:xfrm>
            <a:prstGeom prst="rect">
              <a:avLst/>
            </a:prstGeom>
          </p:spPr>
          <p:txBody>
            <a:bodyPr lIns="0" tIns="0" rIns="0" bIns="0" rtlCol="0" anchor="t">
              <a:spAutoFit/>
            </a:bodyPr>
            <a:lstStyle/>
            <a:p>
              <a:pPr marL="0" lvl="0" indent="0">
                <a:lnSpc>
                  <a:spcPts val="4095"/>
                </a:lnSpc>
              </a:pPr>
              <a:r>
                <a:rPr lang="en-US" sz="3199" u="sng" spc="-79">
                  <a:solidFill>
                    <a:srgbClr val="FFFFFF"/>
                  </a:solidFill>
                  <a:latin typeface="HK Grotesk Bold Bold"/>
                </a:rPr>
                <a:t>Surface Repairs</a:t>
              </a:r>
            </a:p>
          </p:txBody>
        </p:sp>
        <p:sp>
          <p:nvSpPr>
            <p:cNvPr id="10" name="TextBox 10"/>
            <p:cNvSpPr txBox="1"/>
            <p:nvPr/>
          </p:nvSpPr>
          <p:spPr>
            <a:xfrm>
              <a:off x="0" y="3891160"/>
              <a:ext cx="4287859" cy="1307254"/>
            </a:xfrm>
            <a:prstGeom prst="rect">
              <a:avLst/>
            </a:prstGeom>
          </p:spPr>
          <p:txBody>
            <a:bodyPr lIns="0" tIns="0" rIns="0" bIns="0" rtlCol="0" anchor="t">
              <a:spAutoFit/>
            </a:bodyPr>
            <a:lstStyle/>
            <a:p>
              <a:pPr marL="410208" lvl="1" indent="-205104">
                <a:lnSpc>
                  <a:spcPts val="2659"/>
                </a:lnSpc>
                <a:buFont typeface="Arial"/>
                <a:buChar char="•"/>
              </a:pPr>
              <a:r>
                <a:rPr lang="en-US" sz="1899">
                  <a:solidFill>
                    <a:srgbClr val="FFFFFF"/>
                  </a:solidFill>
                  <a:latin typeface="Open Sans"/>
                </a:rPr>
                <a:t>Minor repairs (patching)</a:t>
              </a:r>
            </a:p>
            <a:p>
              <a:pPr marL="410208" lvl="1" indent="-205104">
                <a:lnSpc>
                  <a:spcPts val="2659"/>
                </a:lnSpc>
                <a:buFont typeface="Arial"/>
                <a:buChar char="•"/>
              </a:pPr>
              <a:r>
                <a:rPr lang="en-US" sz="1899">
                  <a:solidFill>
                    <a:srgbClr val="FFFFFF"/>
                  </a:solidFill>
                  <a:latin typeface="Open Sans"/>
                </a:rPr>
                <a:t>Complete Resurfacing</a:t>
              </a:r>
            </a:p>
            <a:p>
              <a:pPr>
                <a:lnSpc>
                  <a:spcPts val="2659"/>
                </a:lnSpc>
              </a:pPr>
              <a:endParaRPr lang="en-US" sz="1899">
                <a:solidFill>
                  <a:srgbClr val="FFFFFF"/>
                </a:solidFill>
                <a:latin typeface="Open Sans"/>
              </a:endParaRPr>
            </a:p>
          </p:txBody>
        </p:sp>
        <p:sp>
          <p:nvSpPr>
            <p:cNvPr id="11" name="Freeform 11"/>
            <p:cNvSpPr/>
            <p:nvPr/>
          </p:nvSpPr>
          <p:spPr>
            <a:xfrm>
              <a:off x="772329"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179591" y="572097"/>
              <a:ext cx="1928676" cy="1579103"/>
            </a:xfrm>
            <a:custGeom>
              <a:avLst/>
              <a:gdLst/>
              <a:ahLst/>
              <a:cxnLst/>
              <a:rect l="l" t="t" r="r" b="b"/>
              <a:pathLst>
                <a:path w="1928676" h="1579103">
                  <a:moveTo>
                    <a:pt x="0" y="0"/>
                  </a:moveTo>
                  <a:lnTo>
                    <a:pt x="1928676" y="0"/>
                  </a:lnTo>
                  <a:lnTo>
                    <a:pt x="1928676" y="1579103"/>
                  </a:lnTo>
                  <a:lnTo>
                    <a:pt x="0" y="1579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13" name="Group 13"/>
          <p:cNvGrpSpPr/>
          <p:nvPr/>
        </p:nvGrpSpPr>
        <p:grpSpPr>
          <a:xfrm>
            <a:off x="9208314" y="5790500"/>
            <a:ext cx="2057400" cy="2057400"/>
            <a:chOff x="0" y="0"/>
            <a:chExt cx="2743200" cy="2743200"/>
          </a:xfrm>
        </p:grpSpPr>
        <p:sp>
          <p:nvSpPr>
            <p:cNvPr id="14" name="Freeform 14"/>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378704" y="632105"/>
              <a:ext cx="2027649" cy="1584101"/>
            </a:xfrm>
            <a:custGeom>
              <a:avLst/>
              <a:gdLst/>
              <a:ahLst/>
              <a:cxnLst/>
              <a:rect l="l" t="t" r="r" b="b"/>
              <a:pathLst>
                <a:path w="2027649" h="1584101">
                  <a:moveTo>
                    <a:pt x="0" y="0"/>
                  </a:moveTo>
                  <a:lnTo>
                    <a:pt x="2027650" y="0"/>
                  </a:lnTo>
                  <a:lnTo>
                    <a:pt x="2027650" y="1584101"/>
                  </a:lnTo>
                  <a:lnTo>
                    <a:pt x="0" y="15841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10800000">
              <a:off x="1585507" y="741487"/>
              <a:ext cx="996798" cy="910516"/>
            </a:xfrm>
            <a:custGeom>
              <a:avLst/>
              <a:gdLst/>
              <a:ahLst/>
              <a:cxnLst/>
              <a:rect l="l" t="t" r="r" b="b"/>
              <a:pathLst>
                <a:path w="996798" h="910516">
                  <a:moveTo>
                    <a:pt x="0" y="0"/>
                  </a:moveTo>
                  <a:lnTo>
                    <a:pt x="996798" y="0"/>
                  </a:lnTo>
                  <a:lnTo>
                    <a:pt x="996798" y="910516"/>
                  </a:lnTo>
                  <a:lnTo>
                    <a:pt x="0" y="910516"/>
                  </a:lnTo>
                  <a:lnTo>
                    <a:pt x="0" y="0"/>
                  </a:lnTo>
                  <a:close/>
                </a:path>
              </a:pathLst>
            </a:custGeom>
            <a:blipFill>
              <a:blip r:embed="rId14">
                <a:extLst>
                  <a:ext uri="{96DAC541-7B7A-43D3-8B79-37D633B846F1}">
                    <asvg:svgBlip xmlns:asvg="http://schemas.microsoft.com/office/drawing/2016/SVG/main" r:embed="rId15"/>
                  </a:ext>
                </a:extLst>
              </a:blip>
              <a:stretch>
                <a:fillRect l="-197308" t="-175568" r="-38914" b="-92514"/>
              </a:stretch>
            </a:blipFill>
          </p:spPr>
          <p:txBody>
            <a:bodyPr/>
            <a:lstStyle/>
            <a:p>
              <a:endParaRPr lang="en-US"/>
            </a:p>
          </p:txBody>
        </p:sp>
        <p:sp>
          <p:nvSpPr>
            <p:cNvPr id="17" name="Freeform 17"/>
            <p:cNvSpPr/>
            <p:nvPr/>
          </p:nvSpPr>
          <p:spPr>
            <a:xfrm rot="-10800000">
              <a:off x="234918" y="741487"/>
              <a:ext cx="996798" cy="910516"/>
            </a:xfrm>
            <a:custGeom>
              <a:avLst/>
              <a:gdLst/>
              <a:ahLst/>
              <a:cxnLst/>
              <a:rect l="l" t="t" r="r" b="b"/>
              <a:pathLst>
                <a:path w="996798" h="910516">
                  <a:moveTo>
                    <a:pt x="0" y="0"/>
                  </a:moveTo>
                  <a:lnTo>
                    <a:pt x="996798" y="0"/>
                  </a:lnTo>
                  <a:lnTo>
                    <a:pt x="996798" y="910516"/>
                  </a:lnTo>
                  <a:lnTo>
                    <a:pt x="0" y="910516"/>
                  </a:lnTo>
                  <a:lnTo>
                    <a:pt x="0" y="0"/>
                  </a:lnTo>
                  <a:close/>
                </a:path>
              </a:pathLst>
            </a:custGeom>
            <a:blipFill>
              <a:blip r:embed="rId14">
                <a:extLst>
                  <a:ext uri="{96DAC541-7B7A-43D3-8B79-37D633B846F1}">
                    <asvg:svgBlip xmlns:asvg="http://schemas.microsoft.com/office/drawing/2016/SVG/main" r:embed="rId15"/>
                  </a:ext>
                </a:extLst>
              </a:blip>
              <a:stretch>
                <a:fillRect l="-197308" t="-175568" r="-38914" b="-92514"/>
              </a:stretch>
            </a:blipFill>
          </p:spPr>
          <p:txBody>
            <a:bodyPr/>
            <a:lstStyle/>
            <a:p>
              <a:endParaRPr lang="en-US"/>
            </a:p>
          </p:txBody>
        </p:sp>
      </p:grpSp>
      <p:grpSp>
        <p:nvGrpSpPr>
          <p:cNvPr id="18" name="Group 18"/>
          <p:cNvGrpSpPr/>
          <p:nvPr/>
        </p:nvGrpSpPr>
        <p:grpSpPr>
          <a:xfrm>
            <a:off x="14606540" y="832163"/>
            <a:ext cx="2057400" cy="2057400"/>
            <a:chOff x="0" y="0"/>
            <a:chExt cx="2743200" cy="2743200"/>
          </a:xfrm>
        </p:grpSpPr>
        <p:sp>
          <p:nvSpPr>
            <p:cNvPr id="19" name="Freeform 19"/>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29020" y="374860"/>
              <a:ext cx="1806918" cy="1853591"/>
            </a:xfrm>
            <a:custGeom>
              <a:avLst/>
              <a:gdLst/>
              <a:ahLst/>
              <a:cxnLst/>
              <a:rect l="l" t="t" r="r" b="b"/>
              <a:pathLst>
                <a:path w="1806918" h="1853591">
                  <a:moveTo>
                    <a:pt x="0" y="0"/>
                  </a:moveTo>
                  <a:lnTo>
                    <a:pt x="1806918" y="0"/>
                  </a:lnTo>
                  <a:lnTo>
                    <a:pt x="1806918" y="1853591"/>
                  </a:lnTo>
                  <a:lnTo>
                    <a:pt x="0" y="18535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21" name="TextBox 21"/>
          <p:cNvSpPr txBox="1"/>
          <p:nvPr/>
        </p:nvSpPr>
        <p:spPr>
          <a:xfrm rot="-5400000">
            <a:off x="-4454195" y="4550522"/>
            <a:ext cx="10278950" cy="1218159"/>
          </a:xfrm>
          <a:prstGeom prst="rect">
            <a:avLst/>
          </a:prstGeom>
        </p:spPr>
        <p:txBody>
          <a:bodyPr lIns="0" tIns="0" rIns="0" bIns="0" rtlCol="0" anchor="t">
            <a:spAutoFit/>
          </a:bodyPr>
          <a:lstStyle/>
          <a:p>
            <a:pPr marL="0" lvl="0" indent="0" algn="ctr">
              <a:lnSpc>
                <a:spcPts val="7625"/>
              </a:lnSpc>
              <a:spcBef>
                <a:spcPct val="0"/>
              </a:spcBef>
            </a:pPr>
            <a:r>
              <a:rPr lang="en-US" sz="8472" spc="-211" dirty="0">
                <a:solidFill>
                  <a:srgbClr val="040208"/>
                </a:solidFill>
                <a:latin typeface="Calibri 1 Bold"/>
              </a:rPr>
              <a:t>Types of Construction</a:t>
            </a:r>
          </a:p>
        </p:txBody>
      </p:sp>
      <p:sp>
        <p:nvSpPr>
          <p:cNvPr id="22" name="TextBox 22"/>
          <p:cNvSpPr txBox="1"/>
          <p:nvPr/>
        </p:nvSpPr>
        <p:spPr>
          <a:xfrm>
            <a:off x="7581090" y="8206295"/>
            <a:ext cx="5310461" cy="510413"/>
          </a:xfrm>
          <a:prstGeom prst="rect">
            <a:avLst/>
          </a:prstGeom>
        </p:spPr>
        <p:txBody>
          <a:bodyPr lIns="0" tIns="0" rIns="0" bIns="0" rtlCol="0" anchor="t">
            <a:spAutoFit/>
          </a:bodyPr>
          <a:lstStyle/>
          <a:p>
            <a:pPr marL="0" lvl="0" indent="0" algn="ctr">
              <a:lnSpc>
                <a:spcPts val="4096"/>
              </a:lnSpc>
              <a:spcBef>
                <a:spcPct val="0"/>
              </a:spcBef>
            </a:pPr>
            <a:r>
              <a:rPr lang="en-US" sz="3200" u="sng" spc="-80">
                <a:solidFill>
                  <a:srgbClr val="FFFFFF"/>
                </a:solidFill>
                <a:latin typeface="HK Grotesk Bold Bold"/>
              </a:rPr>
              <a:t>Subsurface Repairs</a:t>
            </a:r>
          </a:p>
        </p:txBody>
      </p:sp>
      <p:sp>
        <p:nvSpPr>
          <p:cNvPr id="23" name="TextBox 23"/>
          <p:cNvSpPr txBox="1"/>
          <p:nvPr/>
        </p:nvSpPr>
        <p:spPr>
          <a:xfrm>
            <a:off x="9180452" y="8811958"/>
            <a:ext cx="2544395" cy="1323340"/>
          </a:xfrm>
          <a:prstGeom prst="rect">
            <a:avLst/>
          </a:prstGeom>
        </p:spPr>
        <p:txBody>
          <a:bodyPr lIns="0" tIns="0" rIns="0" bIns="0" rtlCol="0" anchor="t">
            <a:spAutoFit/>
          </a:bodyPr>
          <a:lstStyle/>
          <a:p>
            <a:pPr marL="410208" lvl="1" indent="-205104" algn="just">
              <a:lnSpc>
                <a:spcPts val="2659"/>
              </a:lnSpc>
              <a:buFont typeface="Arial"/>
              <a:buChar char="•"/>
            </a:pPr>
            <a:r>
              <a:rPr lang="en-US" sz="1899">
                <a:solidFill>
                  <a:srgbClr val="FFFFFF"/>
                </a:solidFill>
                <a:latin typeface="Open Sans"/>
              </a:rPr>
              <a:t>Drainage Lines</a:t>
            </a:r>
          </a:p>
          <a:p>
            <a:pPr marL="410208" lvl="1" indent="-205104" algn="just">
              <a:lnSpc>
                <a:spcPts val="2659"/>
              </a:lnSpc>
              <a:buFont typeface="Arial"/>
              <a:buChar char="•"/>
            </a:pPr>
            <a:r>
              <a:rPr lang="en-US" sz="1899">
                <a:solidFill>
                  <a:srgbClr val="FFFFFF"/>
                </a:solidFill>
                <a:latin typeface="Open Sans"/>
              </a:rPr>
              <a:t>Sewer Line</a:t>
            </a:r>
          </a:p>
          <a:p>
            <a:pPr marL="410208" lvl="1" indent="-205104" algn="just">
              <a:lnSpc>
                <a:spcPts val="2659"/>
              </a:lnSpc>
              <a:buFont typeface="Arial"/>
              <a:buChar char="•"/>
            </a:pPr>
            <a:r>
              <a:rPr lang="en-US" sz="1899">
                <a:solidFill>
                  <a:srgbClr val="FFFFFF"/>
                </a:solidFill>
                <a:latin typeface="Open Sans"/>
              </a:rPr>
              <a:t>Water Lines</a:t>
            </a:r>
          </a:p>
          <a:p>
            <a:pPr algn="just">
              <a:lnSpc>
                <a:spcPts val="2659"/>
              </a:lnSpc>
            </a:pPr>
            <a:endParaRPr lang="en-US" sz="1899">
              <a:solidFill>
                <a:srgbClr val="FFFFFF"/>
              </a:solidFill>
              <a:latin typeface="Open Sans"/>
            </a:endParaRPr>
          </a:p>
        </p:txBody>
      </p:sp>
      <p:sp>
        <p:nvSpPr>
          <p:cNvPr id="24" name="TextBox 24"/>
          <p:cNvSpPr txBox="1"/>
          <p:nvPr/>
        </p:nvSpPr>
        <p:spPr>
          <a:xfrm>
            <a:off x="13043950" y="3372596"/>
            <a:ext cx="5182579" cy="510413"/>
          </a:xfrm>
          <a:prstGeom prst="rect">
            <a:avLst/>
          </a:prstGeom>
        </p:spPr>
        <p:txBody>
          <a:bodyPr lIns="0" tIns="0" rIns="0" bIns="0" rtlCol="0" anchor="t">
            <a:spAutoFit/>
          </a:bodyPr>
          <a:lstStyle/>
          <a:p>
            <a:pPr marL="0" lvl="0" indent="0" algn="ctr">
              <a:lnSpc>
                <a:spcPts val="4096"/>
              </a:lnSpc>
              <a:spcBef>
                <a:spcPct val="0"/>
              </a:spcBef>
            </a:pPr>
            <a:r>
              <a:rPr lang="en-US" sz="3200" u="sng" spc="-80">
                <a:solidFill>
                  <a:srgbClr val="FFFFFF"/>
                </a:solidFill>
                <a:latin typeface="HK Grotesk Bold Bold"/>
              </a:rPr>
              <a:t>Streetscape Improvements</a:t>
            </a:r>
          </a:p>
        </p:txBody>
      </p:sp>
      <p:sp>
        <p:nvSpPr>
          <p:cNvPr id="25" name="TextBox 25"/>
          <p:cNvSpPr txBox="1"/>
          <p:nvPr/>
        </p:nvSpPr>
        <p:spPr>
          <a:xfrm>
            <a:off x="14422119" y="3976584"/>
            <a:ext cx="2870950" cy="656590"/>
          </a:xfrm>
          <a:prstGeom prst="rect">
            <a:avLst/>
          </a:prstGeom>
        </p:spPr>
        <p:txBody>
          <a:bodyPr lIns="0" tIns="0" rIns="0" bIns="0" rtlCol="0" anchor="t">
            <a:spAutoFit/>
          </a:bodyPr>
          <a:lstStyle/>
          <a:p>
            <a:pPr marL="410208" lvl="1" indent="-205104">
              <a:lnSpc>
                <a:spcPts val="2659"/>
              </a:lnSpc>
              <a:buFont typeface="Arial"/>
              <a:buChar char="•"/>
            </a:pPr>
            <a:r>
              <a:rPr lang="en-US" sz="1899">
                <a:solidFill>
                  <a:srgbClr val="FFFFFF"/>
                </a:solidFill>
                <a:latin typeface="Open Sans"/>
              </a:rPr>
              <a:t>Sidewalk</a:t>
            </a:r>
          </a:p>
          <a:p>
            <a:pPr marL="410208" lvl="1" indent="-205104">
              <a:lnSpc>
                <a:spcPts val="2659"/>
              </a:lnSpc>
              <a:buFont typeface="Arial"/>
              <a:buChar char="•"/>
            </a:pPr>
            <a:r>
              <a:rPr lang="en-US" sz="1899">
                <a:solidFill>
                  <a:srgbClr val="FFFFFF"/>
                </a:solidFill>
                <a:latin typeface="Open Sans"/>
              </a:rPr>
              <a:t>Sidewalk Ramps</a:t>
            </a:r>
          </a:p>
        </p:txBody>
      </p:sp>
      <p:sp>
        <p:nvSpPr>
          <p:cNvPr id="26" name="TextBox 26"/>
          <p:cNvSpPr txBox="1"/>
          <p:nvPr/>
        </p:nvSpPr>
        <p:spPr>
          <a:xfrm rot="-5400000">
            <a:off x="-213672" y="5837446"/>
            <a:ext cx="3214726" cy="806181"/>
          </a:xfrm>
          <a:prstGeom prst="rect">
            <a:avLst/>
          </a:prstGeom>
        </p:spPr>
        <p:txBody>
          <a:bodyPr lIns="0" tIns="0" rIns="0" bIns="0" rtlCol="0" anchor="t">
            <a:spAutoFit/>
          </a:bodyPr>
          <a:lstStyle/>
          <a:p>
            <a:pPr marL="0" lvl="0" indent="0" algn="r">
              <a:lnSpc>
                <a:spcPts val="6047"/>
              </a:lnSpc>
              <a:spcBef>
                <a:spcPct val="0"/>
              </a:spcBef>
            </a:pPr>
            <a:r>
              <a:rPr lang="en-US" sz="6108" dirty="0">
                <a:solidFill>
                  <a:srgbClr val="121212"/>
                </a:solidFill>
                <a:latin typeface="Buffalo Bold"/>
              </a:rPr>
              <a:t> in the program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map of a city">
            <a:extLst>
              <a:ext uri="{FF2B5EF4-FFF2-40B4-BE49-F238E27FC236}">
                <a16:creationId xmlns:a16="http://schemas.microsoft.com/office/drawing/2014/main" id="{46A0A0B0-389E-1761-3AEE-C3AF46C97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965" y="1917920"/>
            <a:ext cx="11683365" cy="7494133"/>
          </a:xfrm>
          <a:prstGeom prst="rect">
            <a:avLst/>
          </a:prstGeom>
        </p:spPr>
      </p:pic>
      <p:sp>
        <p:nvSpPr>
          <p:cNvPr id="2" name="AutoShape 2"/>
          <p:cNvSpPr/>
          <p:nvPr/>
        </p:nvSpPr>
        <p:spPr>
          <a:xfrm>
            <a:off x="13815316" y="-956331"/>
            <a:ext cx="4472684" cy="11754818"/>
          </a:xfrm>
          <a:prstGeom prst="rect">
            <a:avLst/>
          </a:prstGeom>
          <a:solidFill>
            <a:srgbClr val="D6D0CF"/>
          </a:solidFill>
        </p:spPr>
        <p:txBody>
          <a:bodyPr/>
          <a:lstStyle/>
          <a:p>
            <a:endParaRPr lang="en-US"/>
          </a:p>
        </p:txBody>
      </p:sp>
      <p:sp>
        <p:nvSpPr>
          <p:cNvPr id="3" name="Freeform 3"/>
          <p:cNvSpPr/>
          <p:nvPr/>
        </p:nvSpPr>
        <p:spPr>
          <a:xfrm>
            <a:off x="14938263" y="1560100"/>
            <a:ext cx="2256619" cy="2493502"/>
          </a:xfrm>
          <a:custGeom>
            <a:avLst/>
            <a:gdLst/>
            <a:ahLst/>
            <a:cxnLst/>
            <a:rect l="l" t="t" r="r" b="b"/>
            <a:pathLst>
              <a:path w="2256619" h="2493502">
                <a:moveTo>
                  <a:pt x="0" y="0"/>
                </a:moveTo>
                <a:lnTo>
                  <a:pt x="2256619" y="0"/>
                </a:lnTo>
                <a:lnTo>
                  <a:pt x="2256619" y="2493502"/>
                </a:lnTo>
                <a:lnTo>
                  <a:pt x="0" y="2493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938263" y="4434602"/>
            <a:ext cx="2256619" cy="2493502"/>
          </a:xfrm>
          <a:custGeom>
            <a:avLst/>
            <a:gdLst/>
            <a:ahLst/>
            <a:cxnLst/>
            <a:rect l="l" t="t" r="r" b="b"/>
            <a:pathLst>
              <a:path w="2256619" h="2493502">
                <a:moveTo>
                  <a:pt x="0" y="0"/>
                </a:moveTo>
                <a:lnTo>
                  <a:pt x="2256619" y="0"/>
                </a:lnTo>
                <a:lnTo>
                  <a:pt x="2256619" y="2493502"/>
                </a:lnTo>
                <a:lnTo>
                  <a:pt x="0" y="2493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823447" y="9536396"/>
            <a:ext cx="1287747" cy="308615"/>
          </a:xfrm>
          <a:custGeom>
            <a:avLst/>
            <a:gdLst/>
            <a:ahLst/>
            <a:cxnLst/>
            <a:rect l="l" t="t" r="r" b="b"/>
            <a:pathLst>
              <a:path w="1287747" h="308615">
                <a:moveTo>
                  <a:pt x="0" y="0"/>
                </a:moveTo>
                <a:lnTo>
                  <a:pt x="1287747" y="0"/>
                </a:lnTo>
                <a:lnTo>
                  <a:pt x="1287747" y="308615"/>
                </a:lnTo>
                <a:lnTo>
                  <a:pt x="0" y="308615"/>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4405177" y="7232904"/>
            <a:ext cx="3322792" cy="1681488"/>
          </a:xfrm>
          <a:prstGeom prst="rect">
            <a:avLst/>
          </a:prstGeom>
        </p:spPr>
        <p:txBody>
          <a:bodyPr lIns="0" tIns="0" rIns="0" bIns="0" rtlCol="0" anchor="t">
            <a:spAutoFit/>
          </a:bodyPr>
          <a:lstStyle/>
          <a:p>
            <a:pPr algn="ctr">
              <a:lnSpc>
                <a:spcPts val="2275"/>
              </a:lnSpc>
            </a:pPr>
            <a:r>
              <a:rPr lang="en-US" sz="2167" spc="-54">
                <a:solidFill>
                  <a:srgbClr val="121212"/>
                </a:solidFill>
                <a:latin typeface="Calibri 5 Bold"/>
              </a:rPr>
              <a:t>Please note that all schedules are subject to change and weather delays.</a:t>
            </a:r>
          </a:p>
          <a:p>
            <a:pPr algn="ctr">
              <a:lnSpc>
                <a:spcPts val="1183"/>
              </a:lnSpc>
            </a:pPr>
            <a:r>
              <a:rPr lang="en-US" sz="2367" spc="-59">
                <a:solidFill>
                  <a:srgbClr val="121212"/>
                </a:solidFill>
                <a:latin typeface="Calibri 2 Bold"/>
              </a:rPr>
              <a:t> </a:t>
            </a:r>
          </a:p>
          <a:p>
            <a:pPr algn="ctr">
              <a:lnSpc>
                <a:spcPts val="2485"/>
              </a:lnSpc>
            </a:pPr>
            <a:endParaRPr lang="en-US" sz="2367" spc="-59">
              <a:solidFill>
                <a:srgbClr val="121212"/>
              </a:solidFill>
              <a:latin typeface="Calibri 2 Bold"/>
            </a:endParaRPr>
          </a:p>
          <a:p>
            <a:pPr marL="0" lvl="0" indent="0" algn="ctr">
              <a:lnSpc>
                <a:spcPts val="2485"/>
              </a:lnSpc>
            </a:pPr>
            <a:endParaRPr lang="en-US" sz="2367" spc="-59">
              <a:solidFill>
                <a:srgbClr val="121212"/>
              </a:solidFill>
              <a:latin typeface="Calibri 2 Bold"/>
            </a:endParaRPr>
          </a:p>
        </p:txBody>
      </p:sp>
      <p:grpSp>
        <p:nvGrpSpPr>
          <p:cNvPr id="9" name="Group 9"/>
          <p:cNvGrpSpPr/>
          <p:nvPr/>
        </p:nvGrpSpPr>
        <p:grpSpPr>
          <a:xfrm>
            <a:off x="9629428" y="8871204"/>
            <a:ext cx="5438076" cy="1330384"/>
            <a:chOff x="0" y="0"/>
            <a:chExt cx="7250768" cy="1773845"/>
          </a:xfrm>
        </p:grpSpPr>
        <p:grpSp>
          <p:nvGrpSpPr>
            <p:cNvPr id="10" name="Group 10"/>
            <p:cNvGrpSpPr/>
            <p:nvPr/>
          </p:nvGrpSpPr>
          <p:grpSpPr>
            <a:xfrm>
              <a:off x="0" y="375305"/>
              <a:ext cx="6761553" cy="615040"/>
              <a:chOff x="0" y="0"/>
              <a:chExt cx="1335615" cy="121489"/>
            </a:xfrm>
          </p:grpSpPr>
          <p:sp>
            <p:nvSpPr>
              <p:cNvPr id="11" name="Freeform 11"/>
              <p:cNvSpPr/>
              <p:nvPr/>
            </p:nvSpPr>
            <p:spPr>
              <a:xfrm>
                <a:off x="0" y="0"/>
                <a:ext cx="1335615" cy="121489"/>
              </a:xfrm>
              <a:custGeom>
                <a:avLst/>
                <a:gdLst/>
                <a:ahLst/>
                <a:cxnLst/>
                <a:rect l="l" t="t" r="r" b="b"/>
                <a:pathLst>
                  <a:path w="1335615" h="121489">
                    <a:moveTo>
                      <a:pt x="0" y="0"/>
                    </a:moveTo>
                    <a:lnTo>
                      <a:pt x="1335615" y="0"/>
                    </a:lnTo>
                    <a:lnTo>
                      <a:pt x="1335615" y="121489"/>
                    </a:lnTo>
                    <a:lnTo>
                      <a:pt x="0" y="121489"/>
                    </a:lnTo>
                    <a:close/>
                  </a:path>
                </a:pathLst>
              </a:custGeom>
              <a:solidFill>
                <a:srgbClr val="393536"/>
              </a:solidFill>
            </p:spPr>
            <p:txBody>
              <a:bodyPr/>
              <a:lstStyle/>
              <a:p>
                <a:endParaRPr lang="en-US"/>
              </a:p>
            </p:txBody>
          </p:sp>
          <p:sp>
            <p:nvSpPr>
              <p:cNvPr id="12" name="TextBox 12"/>
              <p:cNvSpPr txBox="1"/>
              <p:nvPr/>
            </p:nvSpPr>
            <p:spPr>
              <a:xfrm>
                <a:off x="0" y="38100"/>
                <a:ext cx="812800" cy="774700"/>
              </a:xfrm>
              <a:prstGeom prst="rect">
                <a:avLst/>
              </a:prstGeom>
            </p:spPr>
            <p:txBody>
              <a:bodyPr lIns="50800" tIns="50800" rIns="50800" bIns="50800" rtlCol="0" anchor="ctr"/>
              <a:lstStyle/>
              <a:p>
                <a:pPr algn="ctr">
                  <a:lnSpc>
                    <a:spcPts val="2228"/>
                  </a:lnSpc>
                </a:pPr>
                <a:endParaRPr/>
              </a:p>
            </p:txBody>
          </p:sp>
        </p:grpSp>
        <p:sp>
          <p:nvSpPr>
            <p:cNvPr id="13" name="Freeform 13"/>
            <p:cNvSpPr/>
            <p:nvPr/>
          </p:nvSpPr>
          <p:spPr>
            <a:xfrm rot="5400000">
              <a:off x="5976989" y="91871"/>
              <a:ext cx="1365649" cy="1181907"/>
            </a:xfrm>
            <a:custGeom>
              <a:avLst/>
              <a:gdLst/>
              <a:ahLst/>
              <a:cxnLst/>
              <a:rect l="l" t="t" r="r" b="b"/>
              <a:pathLst>
                <a:path w="1365649" h="1181907">
                  <a:moveTo>
                    <a:pt x="0" y="0"/>
                  </a:moveTo>
                  <a:lnTo>
                    <a:pt x="1365650" y="0"/>
                  </a:lnTo>
                  <a:lnTo>
                    <a:pt x="1365650" y="1181907"/>
                  </a:lnTo>
                  <a:lnTo>
                    <a:pt x="0" y="1181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150659" y="521239"/>
              <a:ext cx="6644728" cy="1252606"/>
            </a:xfrm>
            <a:prstGeom prst="rect">
              <a:avLst/>
            </a:prstGeom>
          </p:spPr>
          <p:txBody>
            <a:bodyPr lIns="0" tIns="0" rIns="0" bIns="0" rtlCol="0" anchor="t">
              <a:spAutoFit/>
            </a:bodyPr>
            <a:lstStyle/>
            <a:p>
              <a:pPr algn="ctr">
                <a:lnSpc>
                  <a:spcPts val="1947"/>
                </a:lnSpc>
              </a:pPr>
              <a:r>
                <a:rPr lang="en-US" sz="1854" spc="-46" dirty="0">
                  <a:solidFill>
                    <a:srgbClr val="FFFFFF"/>
                  </a:solidFill>
                  <a:latin typeface="Calibri 1 Bold"/>
                </a:rPr>
                <a:t>Scan here for a detailed view of the project area map.</a:t>
              </a:r>
            </a:p>
            <a:p>
              <a:pPr algn="ctr">
                <a:lnSpc>
                  <a:spcPts val="1012"/>
                </a:lnSpc>
              </a:pPr>
              <a:r>
                <a:rPr lang="en-US" sz="2025" spc="-50" dirty="0">
                  <a:solidFill>
                    <a:srgbClr val="FFFFFF"/>
                  </a:solidFill>
                  <a:latin typeface="Calibri 2 Bold"/>
                </a:rPr>
                <a:t> </a:t>
              </a:r>
            </a:p>
            <a:p>
              <a:pPr algn="ctr">
                <a:lnSpc>
                  <a:spcPts val="2127"/>
                </a:lnSpc>
              </a:pPr>
              <a:endParaRPr lang="en-US" sz="2025" spc="-50" dirty="0">
                <a:solidFill>
                  <a:srgbClr val="FFFFFF"/>
                </a:solidFill>
                <a:latin typeface="Calibri 2 Bold"/>
              </a:endParaRPr>
            </a:p>
            <a:p>
              <a:pPr marL="0" lvl="0" indent="0" algn="ctr">
                <a:lnSpc>
                  <a:spcPts val="2127"/>
                </a:lnSpc>
              </a:pPr>
              <a:endParaRPr lang="en-US" sz="2025" spc="-50" dirty="0">
                <a:solidFill>
                  <a:srgbClr val="FFFFFF"/>
                </a:solidFill>
                <a:latin typeface="Calibri 2 Bold"/>
              </a:endParaRPr>
            </a:p>
          </p:txBody>
        </p:sp>
      </p:grpSp>
      <p:grpSp>
        <p:nvGrpSpPr>
          <p:cNvPr id="16" name="Group 16"/>
          <p:cNvGrpSpPr/>
          <p:nvPr/>
        </p:nvGrpSpPr>
        <p:grpSpPr>
          <a:xfrm>
            <a:off x="1561937" y="455883"/>
            <a:ext cx="6815855" cy="1953203"/>
            <a:chOff x="0" y="0"/>
            <a:chExt cx="9087807" cy="2604271"/>
          </a:xfrm>
        </p:grpSpPr>
        <p:sp>
          <p:nvSpPr>
            <p:cNvPr id="17" name="TextBox 17"/>
            <p:cNvSpPr txBox="1"/>
            <p:nvPr/>
          </p:nvSpPr>
          <p:spPr>
            <a:xfrm>
              <a:off x="0" y="-9525"/>
              <a:ext cx="9087807" cy="1486898"/>
            </a:xfrm>
            <a:prstGeom prst="rect">
              <a:avLst/>
            </a:prstGeom>
          </p:spPr>
          <p:txBody>
            <a:bodyPr lIns="0" tIns="0" rIns="0" bIns="0" rtlCol="0" anchor="t">
              <a:spAutoFit/>
            </a:bodyPr>
            <a:lstStyle/>
            <a:p>
              <a:pPr marL="0" lvl="0" indent="0">
                <a:lnSpc>
                  <a:spcPts val="7216"/>
                </a:lnSpc>
                <a:spcBef>
                  <a:spcPct val="0"/>
                </a:spcBef>
              </a:pPr>
              <a:r>
                <a:rPr lang="en-US" sz="7289">
                  <a:solidFill>
                    <a:srgbClr val="121212"/>
                  </a:solidFill>
                  <a:latin typeface="Calibri 1 Bold"/>
                </a:rPr>
                <a:t>About the Project</a:t>
              </a:r>
            </a:p>
          </p:txBody>
        </p:sp>
        <p:sp>
          <p:nvSpPr>
            <p:cNvPr id="18" name="TextBox 18"/>
            <p:cNvSpPr txBox="1"/>
            <p:nvPr/>
          </p:nvSpPr>
          <p:spPr>
            <a:xfrm>
              <a:off x="0" y="1911352"/>
              <a:ext cx="6021524" cy="692918"/>
            </a:xfrm>
            <a:prstGeom prst="rect">
              <a:avLst/>
            </a:prstGeom>
          </p:spPr>
          <p:txBody>
            <a:bodyPr lIns="0" tIns="0" rIns="0" bIns="0" rtlCol="0" anchor="t">
              <a:spAutoFit/>
            </a:bodyPr>
            <a:lstStyle/>
            <a:p>
              <a:pPr marL="0" lvl="0" indent="0" algn="l">
                <a:lnSpc>
                  <a:spcPts val="3974"/>
                </a:lnSpc>
                <a:spcBef>
                  <a:spcPct val="0"/>
                </a:spcBef>
              </a:pPr>
              <a:endParaRPr/>
            </a:p>
          </p:txBody>
        </p:sp>
      </p:grpSp>
      <p:sp>
        <p:nvSpPr>
          <p:cNvPr id="19" name="TextBox 19"/>
          <p:cNvSpPr txBox="1"/>
          <p:nvPr/>
        </p:nvSpPr>
        <p:spPr>
          <a:xfrm>
            <a:off x="14938263" y="1997368"/>
            <a:ext cx="2256619" cy="496511"/>
          </a:xfrm>
          <a:prstGeom prst="rect">
            <a:avLst/>
          </a:prstGeom>
        </p:spPr>
        <p:txBody>
          <a:bodyPr lIns="0" tIns="0" rIns="0" bIns="0" rtlCol="0" anchor="t">
            <a:spAutoFit/>
          </a:bodyPr>
          <a:lstStyle/>
          <a:p>
            <a:pPr marL="0" lvl="0" indent="0" algn="ctr">
              <a:lnSpc>
                <a:spcPts val="3227"/>
              </a:lnSpc>
              <a:spcBef>
                <a:spcPct val="0"/>
              </a:spcBef>
            </a:pPr>
            <a:r>
              <a:rPr lang="en-US" sz="3259">
                <a:solidFill>
                  <a:srgbClr val="121212"/>
                </a:solidFill>
                <a:latin typeface="Calibri 2"/>
              </a:rPr>
              <a:t>Start Date</a:t>
            </a:r>
          </a:p>
        </p:txBody>
      </p:sp>
      <p:sp>
        <p:nvSpPr>
          <p:cNvPr id="20" name="TextBox 20"/>
          <p:cNvSpPr txBox="1"/>
          <p:nvPr/>
        </p:nvSpPr>
        <p:spPr>
          <a:xfrm>
            <a:off x="14077890" y="643707"/>
            <a:ext cx="3947536" cy="929806"/>
          </a:xfrm>
          <a:prstGeom prst="rect">
            <a:avLst/>
          </a:prstGeom>
        </p:spPr>
        <p:txBody>
          <a:bodyPr lIns="0" tIns="0" rIns="0" bIns="0" rtlCol="0" anchor="t">
            <a:spAutoFit/>
          </a:bodyPr>
          <a:lstStyle/>
          <a:p>
            <a:pPr marL="0" lvl="0" indent="0" algn="ctr">
              <a:lnSpc>
                <a:spcPts val="3564"/>
              </a:lnSpc>
              <a:spcBef>
                <a:spcPct val="0"/>
              </a:spcBef>
            </a:pPr>
            <a:r>
              <a:rPr lang="en-US" sz="3600" dirty="0">
                <a:solidFill>
                  <a:srgbClr val="121212"/>
                </a:solidFill>
                <a:latin typeface="Calibri 1 Bold"/>
              </a:rPr>
              <a:t>East Carrollton Group B &amp; C</a:t>
            </a:r>
          </a:p>
        </p:txBody>
      </p:sp>
      <p:sp>
        <p:nvSpPr>
          <p:cNvPr id="21" name="TextBox 21"/>
          <p:cNvSpPr txBox="1"/>
          <p:nvPr/>
        </p:nvSpPr>
        <p:spPr>
          <a:xfrm>
            <a:off x="18150991" y="3464427"/>
            <a:ext cx="3231058" cy="404064"/>
          </a:xfrm>
          <a:prstGeom prst="rect">
            <a:avLst/>
          </a:prstGeom>
        </p:spPr>
        <p:txBody>
          <a:bodyPr lIns="0" tIns="0" rIns="0" bIns="0" rtlCol="0" anchor="t">
            <a:spAutoFit/>
          </a:bodyPr>
          <a:lstStyle/>
          <a:p>
            <a:pPr marL="0" lvl="0" indent="0" algn="l">
              <a:lnSpc>
                <a:spcPts val="3108"/>
              </a:lnSpc>
              <a:spcBef>
                <a:spcPct val="0"/>
              </a:spcBef>
            </a:pPr>
            <a:endParaRPr/>
          </a:p>
        </p:txBody>
      </p:sp>
      <p:sp>
        <p:nvSpPr>
          <p:cNvPr id="22" name="TextBox 22"/>
          <p:cNvSpPr txBox="1"/>
          <p:nvPr/>
        </p:nvSpPr>
        <p:spPr>
          <a:xfrm>
            <a:off x="14938263" y="4839817"/>
            <a:ext cx="2256619" cy="496511"/>
          </a:xfrm>
          <a:prstGeom prst="rect">
            <a:avLst/>
          </a:prstGeom>
        </p:spPr>
        <p:txBody>
          <a:bodyPr lIns="0" tIns="0" rIns="0" bIns="0" rtlCol="0" anchor="t">
            <a:spAutoFit/>
          </a:bodyPr>
          <a:lstStyle/>
          <a:p>
            <a:pPr marL="0" lvl="0" indent="0" algn="ctr">
              <a:lnSpc>
                <a:spcPts val="3227"/>
              </a:lnSpc>
              <a:spcBef>
                <a:spcPct val="0"/>
              </a:spcBef>
            </a:pPr>
            <a:r>
              <a:rPr lang="en-US" sz="3259">
                <a:solidFill>
                  <a:srgbClr val="121212"/>
                </a:solidFill>
                <a:latin typeface="Calibri 2"/>
              </a:rPr>
              <a:t>End Date</a:t>
            </a:r>
          </a:p>
        </p:txBody>
      </p:sp>
      <p:sp>
        <p:nvSpPr>
          <p:cNvPr id="23" name="TextBox 23"/>
          <p:cNvSpPr txBox="1"/>
          <p:nvPr/>
        </p:nvSpPr>
        <p:spPr>
          <a:xfrm>
            <a:off x="14645225" y="2806851"/>
            <a:ext cx="2842695" cy="828497"/>
          </a:xfrm>
          <a:prstGeom prst="rect">
            <a:avLst/>
          </a:prstGeom>
        </p:spPr>
        <p:txBody>
          <a:bodyPr lIns="0" tIns="0" rIns="0" bIns="0" rtlCol="0" anchor="t">
            <a:spAutoFit/>
          </a:bodyPr>
          <a:lstStyle/>
          <a:p>
            <a:pPr algn="ctr">
              <a:lnSpc>
                <a:spcPts val="3227"/>
              </a:lnSpc>
            </a:pPr>
            <a:r>
              <a:rPr lang="en-US" sz="3259" dirty="0">
                <a:solidFill>
                  <a:srgbClr val="121212"/>
                </a:solidFill>
                <a:latin typeface="Calibri 1"/>
              </a:rPr>
              <a:t>Jan. 2, </a:t>
            </a:r>
          </a:p>
          <a:p>
            <a:pPr marL="0" lvl="0" indent="0" algn="ctr">
              <a:lnSpc>
                <a:spcPts val="3227"/>
              </a:lnSpc>
              <a:spcBef>
                <a:spcPct val="0"/>
              </a:spcBef>
            </a:pPr>
            <a:r>
              <a:rPr lang="en-US" sz="3259" dirty="0">
                <a:solidFill>
                  <a:srgbClr val="121212"/>
                </a:solidFill>
                <a:latin typeface="Calibri 1"/>
              </a:rPr>
              <a:t>2024</a:t>
            </a:r>
          </a:p>
        </p:txBody>
      </p:sp>
      <p:sp>
        <p:nvSpPr>
          <p:cNvPr id="24" name="TextBox 24"/>
          <p:cNvSpPr txBox="1"/>
          <p:nvPr/>
        </p:nvSpPr>
        <p:spPr>
          <a:xfrm>
            <a:off x="14645225" y="5681353"/>
            <a:ext cx="2842695" cy="906086"/>
          </a:xfrm>
          <a:prstGeom prst="rect">
            <a:avLst/>
          </a:prstGeom>
        </p:spPr>
        <p:txBody>
          <a:bodyPr lIns="0" tIns="0" rIns="0" bIns="0" rtlCol="0" anchor="t">
            <a:spAutoFit/>
          </a:bodyPr>
          <a:lstStyle/>
          <a:p>
            <a:pPr algn="ctr">
              <a:lnSpc>
                <a:spcPts val="3227"/>
              </a:lnSpc>
            </a:pPr>
            <a:r>
              <a:rPr lang="en-US" sz="3259">
                <a:solidFill>
                  <a:srgbClr val="121212"/>
                </a:solidFill>
                <a:latin typeface="Calibri 1"/>
              </a:rPr>
              <a:t>Spring</a:t>
            </a:r>
          </a:p>
          <a:p>
            <a:pPr marL="0" lvl="0" indent="0" algn="ctr">
              <a:lnSpc>
                <a:spcPts val="3227"/>
              </a:lnSpc>
              <a:spcBef>
                <a:spcPct val="0"/>
              </a:spcBef>
            </a:pPr>
            <a:r>
              <a:rPr lang="en-US" sz="3259">
                <a:solidFill>
                  <a:srgbClr val="121212"/>
                </a:solidFill>
                <a:latin typeface="Calibri 1"/>
              </a:rPr>
              <a:t>2025 </a:t>
            </a:r>
          </a:p>
        </p:txBody>
      </p:sp>
      <p:sp>
        <p:nvSpPr>
          <p:cNvPr id="25" name="TextBox 25"/>
          <p:cNvSpPr txBox="1"/>
          <p:nvPr/>
        </p:nvSpPr>
        <p:spPr>
          <a:xfrm>
            <a:off x="1561937" y="1437730"/>
            <a:ext cx="6579359" cy="468141"/>
          </a:xfrm>
          <a:prstGeom prst="rect">
            <a:avLst/>
          </a:prstGeom>
        </p:spPr>
        <p:txBody>
          <a:bodyPr lIns="0" tIns="0" rIns="0" bIns="0" rtlCol="0" anchor="t">
            <a:spAutoFit/>
          </a:bodyPr>
          <a:lstStyle/>
          <a:p>
            <a:pPr marL="0" lvl="0" indent="0">
              <a:lnSpc>
                <a:spcPts val="3564"/>
              </a:lnSpc>
              <a:spcBef>
                <a:spcPct val="0"/>
              </a:spcBef>
            </a:pPr>
            <a:r>
              <a:rPr lang="en-US" sz="3600" dirty="0">
                <a:solidFill>
                  <a:srgbClr val="121212"/>
                </a:solidFill>
                <a:latin typeface="Calibri 1 Bold"/>
              </a:rPr>
              <a:t> East Carrollton Group B &amp; C</a:t>
            </a:r>
          </a:p>
        </p:txBody>
      </p:sp>
      <p:pic>
        <p:nvPicPr>
          <p:cNvPr id="29" name="Picture 28" descr="A qr code on a grey background&#10;&#10;Description automatically generated">
            <a:extLst>
              <a:ext uri="{FF2B5EF4-FFF2-40B4-BE49-F238E27FC236}">
                <a16:creationId xmlns:a16="http://schemas.microsoft.com/office/drawing/2014/main" id="{2968F698-3E73-2CAF-ADD2-5A4E6F8851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0810" y="8458254"/>
            <a:ext cx="1700225" cy="1690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CCC8"/>
        </a:solidFill>
        <a:effectLst/>
      </p:bgPr>
    </p:bg>
    <p:spTree>
      <p:nvGrpSpPr>
        <p:cNvPr id="1" name=""/>
        <p:cNvGrpSpPr/>
        <p:nvPr/>
      </p:nvGrpSpPr>
      <p:grpSpPr>
        <a:xfrm>
          <a:off x="0" y="0"/>
          <a:ext cx="0" cy="0"/>
          <a:chOff x="0" y="0"/>
          <a:chExt cx="0" cy="0"/>
        </a:xfrm>
      </p:grpSpPr>
      <p:sp>
        <p:nvSpPr>
          <p:cNvPr id="2" name="AutoShape 2"/>
          <p:cNvSpPr/>
          <p:nvPr/>
        </p:nvSpPr>
        <p:spPr>
          <a:xfrm>
            <a:off x="1536018" y="1215136"/>
            <a:ext cx="16780557" cy="9576379"/>
          </a:xfrm>
          <a:prstGeom prst="rect">
            <a:avLst/>
          </a:prstGeom>
          <a:solidFill>
            <a:srgbClr val="FAFAFA">
              <a:alpha val="60784"/>
            </a:srgbClr>
          </a:solidFill>
        </p:spPr>
        <p:txBody>
          <a:bodyPr/>
          <a:lstStyle/>
          <a:p>
            <a:endParaRPr lang="en-US"/>
          </a:p>
        </p:txBody>
      </p:sp>
      <p:grpSp>
        <p:nvGrpSpPr>
          <p:cNvPr id="3" name="Group 3"/>
          <p:cNvGrpSpPr/>
          <p:nvPr/>
        </p:nvGrpSpPr>
        <p:grpSpPr>
          <a:xfrm>
            <a:off x="2448043" y="2007466"/>
            <a:ext cx="6051001" cy="788553"/>
            <a:chOff x="0" y="0"/>
            <a:chExt cx="28880493" cy="3763642"/>
          </a:xfrm>
        </p:grpSpPr>
        <p:sp>
          <p:nvSpPr>
            <p:cNvPr id="4" name="Freeform 4"/>
            <p:cNvSpPr/>
            <p:nvPr/>
          </p:nvSpPr>
          <p:spPr>
            <a:xfrm>
              <a:off x="0" y="0"/>
              <a:ext cx="28880495" cy="3763642"/>
            </a:xfrm>
            <a:custGeom>
              <a:avLst/>
              <a:gdLst/>
              <a:ahLst/>
              <a:cxnLst/>
              <a:rect l="l" t="t" r="r" b="b"/>
              <a:pathLst>
                <a:path w="28880495" h="3763642">
                  <a:moveTo>
                    <a:pt x="28756034" y="59690"/>
                  </a:moveTo>
                  <a:cubicBezTo>
                    <a:pt x="28791595" y="59690"/>
                    <a:pt x="28820802" y="88900"/>
                    <a:pt x="28820802" y="124460"/>
                  </a:cubicBezTo>
                  <a:lnTo>
                    <a:pt x="28820802" y="3639182"/>
                  </a:lnTo>
                  <a:cubicBezTo>
                    <a:pt x="28820802" y="3674742"/>
                    <a:pt x="28791595" y="3703952"/>
                    <a:pt x="28756034" y="3703952"/>
                  </a:cubicBezTo>
                  <a:lnTo>
                    <a:pt x="124460" y="3703952"/>
                  </a:lnTo>
                  <a:cubicBezTo>
                    <a:pt x="88900" y="3703952"/>
                    <a:pt x="59690" y="3674742"/>
                    <a:pt x="59690" y="3639182"/>
                  </a:cubicBezTo>
                  <a:lnTo>
                    <a:pt x="59690" y="124460"/>
                  </a:lnTo>
                  <a:cubicBezTo>
                    <a:pt x="59690" y="88900"/>
                    <a:pt x="88900" y="59690"/>
                    <a:pt x="124460" y="59690"/>
                  </a:cubicBezTo>
                  <a:lnTo>
                    <a:pt x="28756034" y="59690"/>
                  </a:lnTo>
                  <a:moveTo>
                    <a:pt x="28756034" y="0"/>
                  </a:moveTo>
                  <a:lnTo>
                    <a:pt x="124460" y="0"/>
                  </a:lnTo>
                  <a:cubicBezTo>
                    <a:pt x="55880" y="0"/>
                    <a:pt x="0" y="55880"/>
                    <a:pt x="0" y="124460"/>
                  </a:cubicBezTo>
                  <a:lnTo>
                    <a:pt x="0" y="3639182"/>
                  </a:lnTo>
                  <a:cubicBezTo>
                    <a:pt x="0" y="3707762"/>
                    <a:pt x="55880" y="3763642"/>
                    <a:pt x="124460" y="3763642"/>
                  </a:cubicBezTo>
                  <a:lnTo>
                    <a:pt x="28756034" y="3763642"/>
                  </a:lnTo>
                  <a:cubicBezTo>
                    <a:pt x="28824613" y="3763642"/>
                    <a:pt x="28880495" y="3707762"/>
                    <a:pt x="28880495" y="3639182"/>
                  </a:cubicBezTo>
                  <a:lnTo>
                    <a:pt x="28880495" y="124460"/>
                  </a:lnTo>
                  <a:cubicBezTo>
                    <a:pt x="28880495" y="55880"/>
                    <a:pt x="28824613" y="0"/>
                    <a:pt x="28756034" y="0"/>
                  </a:cubicBezTo>
                  <a:close/>
                </a:path>
              </a:pathLst>
            </a:custGeom>
            <a:solidFill>
              <a:srgbClr val="000000"/>
            </a:solidFill>
          </p:spPr>
          <p:txBody>
            <a:bodyPr/>
            <a:lstStyle/>
            <a:p>
              <a:endParaRPr lang="en-US"/>
            </a:p>
          </p:txBody>
        </p:sp>
      </p:grpSp>
      <p:sp>
        <p:nvSpPr>
          <p:cNvPr id="5" name="AutoShape 5"/>
          <p:cNvSpPr/>
          <p:nvPr/>
        </p:nvSpPr>
        <p:spPr>
          <a:xfrm>
            <a:off x="6289317" y="2007466"/>
            <a:ext cx="2838183" cy="788553"/>
          </a:xfrm>
          <a:prstGeom prst="rect">
            <a:avLst/>
          </a:prstGeom>
          <a:solidFill>
            <a:srgbClr val="6F6B65"/>
          </a:solidFill>
        </p:spPr>
        <p:txBody>
          <a:bodyPr/>
          <a:lstStyle/>
          <a:p>
            <a:endParaRPr lang="en-US"/>
          </a:p>
        </p:txBody>
      </p:sp>
      <p:grpSp>
        <p:nvGrpSpPr>
          <p:cNvPr id="6" name="Group 6"/>
          <p:cNvGrpSpPr/>
          <p:nvPr/>
        </p:nvGrpSpPr>
        <p:grpSpPr>
          <a:xfrm>
            <a:off x="2448043" y="3028416"/>
            <a:ext cx="6051001" cy="788553"/>
            <a:chOff x="0" y="0"/>
            <a:chExt cx="28880493" cy="3763642"/>
          </a:xfrm>
        </p:grpSpPr>
        <p:sp>
          <p:nvSpPr>
            <p:cNvPr id="7" name="Freeform 7"/>
            <p:cNvSpPr/>
            <p:nvPr/>
          </p:nvSpPr>
          <p:spPr>
            <a:xfrm>
              <a:off x="0" y="0"/>
              <a:ext cx="28880495" cy="3763642"/>
            </a:xfrm>
            <a:custGeom>
              <a:avLst/>
              <a:gdLst/>
              <a:ahLst/>
              <a:cxnLst/>
              <a:rect l="l" t="t" r="r" b="b"/>
              <a:pathLst>
                <a:path w="28880495" h="3763642">
                  <a:moveTo>
                    <a:pt x="28756034" y="59690"/>
                  </a:moveTo>
                  <a:cubicBezTo>
                    <a:pt x="28791595" y="59690"/>
                    <a:pt x="28820802" y="88900"/>
                    <a:pt x="28820802" y="124460"/>
                  </a:cubicBezTo>
                  <a:lnTo>
                    <a:pt x="28820802" y="3639182"/>
                  </a:lnTo>
                  <a:cubicBezTo>
                    <a:pt x="28820802" y="3674742"/>
                    <a:pt x="28791595" y="3703952"/>
                    <a:pt x="28756034" y="3703952"/>
                  </a:cubicBezTo>
                  <a:lnTo>
                    <a:pt x="124460" y="3703952"/>
                  </a:lnTo>
                  <a:cubicBezTo>
                    <a:pt x="88900" y="3703952"/>
                    <a:pt x="59690" y="3674742"/>
                    <a:pt x="59690" y="3639182"/>
                  </a:cubicBezTo>
                  <a:lnTo>
                    <a:pt x="59690" y="124460"/>
                  </a:lnTo>
                  <a:cubicBezTo>
                    <a:pt x="59690" y="88900"/>
                    <a:pt x="88900" y="59690"/>
                    <a:pt x="124460" y="59690"/>
                  </a:cubicBezTo>
                  <a:lnTo>
                    <a:pt x="28756034" y="59690"/>
                  </a:lnTo>
                  <a:moveTo>
                    <a:pt x="28756034" y="0"/>
                  </a:moveTo>
                  <a:lnTo>
                    <a:pt x="124460" y="0"/>
                  </a:lnTo>
                  <a:cubicBezTo>
                    <a:pt x="55880" y="0"/>
                    <a:pt x="0" y="55880"/>
                    <a:pt x="0" y="124460"/>
                  </a:cubicBezTo>
                  <a:lnTo>
                    <a:pt x="0" y="3639182"/>
                  </a:lnTo>
                  <a:cubicBezTo>
                    <a:pt x="0" y="3707762"/>
                    <a:pt x="55880" y="3763642"/>
                    <a:pt x="124460" y="3763642"/>
                  </a:cubicBezTo>
                  <a:lnTo>
                    <a:pt x="28756034" y="3763642"/>
                  </a:lnTo>
                  <a:cubicBezTo>
                    <a:pt x="28824613" y="3763642"/>
                    <a:pt x="28880495" y="3707762"/>
                    <a:pt x="28880495" y="3639182"/>
                  </a:cubicBezTo>
                  <a:lnTo>
                    <a:pt x="28880495" y="124460"/>
                  </a:lnTo>
                  <a:cubicBezTo>
                    <a:pt x="28880495" y="55880"/>
                    <a:pt x="28824613" y="0"/>
                    <a:pt x="28756034" y="0"/>
                  </a:cubicBezTo>
                  <a:close/>
                </a:path>
              </a:pathLst>
            </a:custGeom>
            <a:solidFill>
              <a:srgbClr val="000000"/>
            </a:solidFill>
          </p:spPr>
          <p:txBody>
            <a:bodyPr/>
            <a:lstStyle/>
            <a:p>
              <a:endParaRPr lang="en-US"/>
            </a:p>
          </p:txBody>
        </p:sp>
      </p:grpSp>
      <p:sp>
        <p:nvSpPr>
          <p:cNvPr id="8" name="AutoShape 8"/>
          <p:cNvSpPr/>
          <p:nvPr/>
        </p:nvSpPr>
        <p:spPr>
          <a:xfrm>
            <a:off x="6289317" y="3028416"/>
            <a:ext cx="2928296" cy="788553"/>
          </a:xfrm>
          <a:prstGeom prst="rect">
            <a:avLst/>
          </a:prstGeom>
          <a:solidFill>
            <a:srgbClr val="6F6B65"/>
          </a:solidFill>
        </p:spPr>
        <p:txBody>
          <a:bodyPr/>
          <a:lstStyle/>
          <a:p>
            <a:endParaRPr lang="en-US" dirty="0"/>
          </a:p>
        </p:txBody>
      </p:sp>
      <p:grpSp>
        <p:nvGrpSpPr>
          <p:cNvPr id="9" name="Group 9"/>
          <p:cNvGrpSpPr/>
          <p:nvPr/>
        </p:nvGrpSpPr>
        <p:grpSpPr>
          <a:xfrm>
            <a:off x="2448043" y="4046166"/>
            <a:ext cx="6083413" cy="788553"/>
            <a:chOff x="0" y="0"/>
            <a:chExt cx="29035191" cy="3763642"/>
          </a:xfrm>
        </p:grpSpPr>
        <p:sp>
          <p:nvSpPr>
            <p:cNvPr id="10" name="Freeform 10"/>
            <p:cNvSpPr/>
            <p:nvPr/>
          </p:nvSpPr>
          <p:spPr>
            <a:xfrm>
              <a:off x="0" y="0"/>
              <a:ext cx="29035192" cy="3763642"/>
            </a:xfrm>
            <a:custGeom>
              <a:avLst/>
              <a:gdLst/>
              <a:ahLst/>
              <a:cxnLst/>
              <a:rect l="l" t="t" r="r" b="b"/>
              <a:pathLst>
                <a:path w="29035192" h="3763642">
                  <a:moveTo>
                    <a:pt x="28910731" y="59690"/>
                  </a:moveTo>
                  <a:cubicBezTo>
                    <a:pt x="28946292" y="59690"/>
                    <a:pt x="28975500" y="88900"/>
                    <a:pt x="28975500" y="124460"/>
                  </a:cubicBezTo>
                  <a:lnTo>
                    <a:pt x="28975500" y="3639182"/>
                  </a:lnTo>
                  <a:cubicBezTo>
                    <a:pt x="28975500" y="3674742"/>
                    <a:pt x="28946292" y="3703952"/>
                    <a:pt x="28910731" y="3703952"/>
                  </a:cubicBezTo>
                  <a:lnTo>
                    <a:pt x="124460" y="3703952"/>
                  </a:lnTo>
                  <a:cubicBezTo>
                    <a:pt x="88900" y="3703952"/>
                    <a:pt x="59690" y="3674742"/>
                    <a:pt x="59690" y="3639182"/>
                  </a:cubicBezTo>
                  <a:lnTo>
                    <a:pt x="59690" y="124460"/>
                  </a:lnTo>
                  <a:cubicBezTo>
                    <a:pt x="59690" y="88900"/>
                    <a:pt x="88900" y="59690"/>
                    <a:pt x="124460" y="59690"/>
                  </a:cubicBezTo>
                  <a:lnTo>
                    <a:pt x="28910731" y="59690"/>
                  </a:lnTo>
                  <a:moveTo>
                    <a:pt x="28910731" y="0"/>
                  </a:moveTo>
                  <a:lnTo>
                    <a:pt x="124460" y="0"/>
                  </a:lnTo>
                  <a:cubicBezTo>
                    <a:pt x="55880" y="0"/>
                    <a:pt x="0" y="55880"/>
                    <a:pt x="0" y="124460"/>
                  </a:cubicBezTo>
                  <a:lnTo>
                    <a:pt x="0" y="3639182"/>
                  </a:lnTo>
                  <a:cubicBezTo>
                    <a:pt x="0" y="3707762"/>
                    <a:pt x="55880" y="3763642"/>
                    <a:pt x="124460" y="3763642"/>
                  </a:cubicBezTo>
                  <a:lnTo>
                    <a:pt x="28910731" y="3763642"/>
                  </a:lnTo>
                  <a:cubicBezTo>
                    <a:pt x="28979310" y="3763642"/>
                    <a:pt x="29035192" y="3707762"/>
                    <a:pt x="29035192" y="3639182"/>
                  </a:cubicBezTo>
                  <a:lnTo>
                    <a:pt x="29035192" y="124460"/>
                  </a:lnTo>
                  <a:cubicBezTo>
                    <a:pt x="29035192" y="55880"/>
                    <a:pt x="28979310" y="0"/>
                    <a:pt x="28910731" y="0"/>
                  </a:cubicBezTo>
                  <a:close/>
                </a:path>
              </a:pathLst>
            </a:custGeom>
            <a:solidFill>
              <a:srgbClr val="000000"/>
            </a:solidFill>
          </p:spPr>
          <p:txBody>
            <a:bodyPr/>
            <a:lstStyle/>
            <a:p>
              <a:endParaRPr lang="en-US"/>
            </a:p>
          </p:txBody>
        </p:sp>
      </p:grpSp>
      <p:sp>
        <p:nvSpPr>
          <p:cNvPr id="11" name="AutoShape 11"/>
          <p:cNvSpPr/>
          <p:nvPr/>
        </p:nvSpPr>
        <p:spPr>
          <a:xfrm>
            <a:off x="6321729" y="4046166"/>
            <a:ext cx="2895884" cy="788553"/>
          </a:xfrm>
          <a:prstGeom prst="rect">
            <a:avLst/>
          </a:prstGeom>
          <a:solidFill>
            <a:srgbClr val="6F6B65"/>
          </a:solidFill>
        </p:spPr>
        <p:txBody>
          <a:bodyPr/>
          <a:lstStyle/>
          <a:p>
            <a:endParaRPr lang="en-US"/>
          </a:p>
        </p:txBody>
      </p:sp>
      <p:grpSp>
        <p:nvGrpSpPr>
          <p:cNvPr id="12" name="Group 12"/>
          <p:cNvGrpSpPr/>
          <p:nvPr/>
        </p:nvGrpSpPr>
        <p:grpSpPr>
          <a:xfrm>
            <a:off x="2448043" y="5063915"/>
            <a:ext cx="6083413" cy="788553"/>
            <a:chOff x="0" y="0"/>
            <a:chExt cx="29035191" cy="3763642"/>
          </a:xfrm>
        </p:grpSpPr>
        <p:sp>
          <p:nvSpPr>
            <p:cNvPr id="13" name="Freeform 13"/>
            <p:cNvSpPr/>
            <p:nvPr/>
          </p:nvSpPr>
          <p:spPr>
            <a:xfrm>
              <a:off x="0" y="0"/>
              <a:ext cx="29035192" cy="3763642"/>
            </a:xfrm>
            <a:custGeom>
              <a:avLst/>
              <a:gdLst/>
              <a:ahLst/>
              <a:cxnLst/>
              <a:rect l="l" t="t" r="r" b="b"/>
              <a:pathLst>
                <a:path w="29035192" h="3763642">
                  <a:moveTo>
                    <a:pt x="28910731" y="59690"/>
                  </a:moveTo>
                  <a:cubicBezTo>
                    <a:pt x="28946292" y="59690"/>
                    <a:pt x="28975500" y="88900"/>
                    <a:pt x="28975500" y="124460"/>
                  </a:cubicBezTo>
                  <a:lnTo>
                    <a:pt x="28975500" y="3639182"/>
                  </a:lnTo>
                  <a:cubicBezTo>
                    <a:pt x="28975500" y="3674742"/>
                    <a:pt x="28946292" y="3703952"/>
                    <a:pt x="28910731" y="3703952"/>
                  </a:cubicBezTo>
                  <a:lnTo>
                    <a:pt x="124460" y="3703952"/>
                  </a:lnTo>
                  <a:cubicBezTo>
                    <a:pt x="88900" y="3703952"/>
                    <a:pt x="59690" y="3674742"/>
                    <a:pt x="59690" y="3639182"/>
                  </a:cubicBezTo>
                  <a:lnTo>
                    <a:pt x="59690" y="124460"/>
                  </a:lnTo>
                  <a:cubicBezTo>
                    <a:pt x="59690" y="88900"/>
                    <a:pt x="88900" y="59690"/>
                    <a:pt x="124460" y="59690"/>
                  </a:cubicBezTo>
                  <a:lnTo>
                    <a:pt x="28910731" y="59690"/>
                  </a:lnTo>
                  <a:moveTo>
                    <a:pt x="28910731" y="0"/>
                  </a:moveTo>
                  <a:lnTo>
                    <a:pt x="124460" y="0"/>
                  </a:lnTo>
                  <a:cubicBezTo>
                    <a:pt x="55880" y="0"/>
                    <a:pt x="0" y="55880"/>
                    <a:pt x="0" y="124460"/>
                  </a:cubicBezTo>
                  <a:lnTo>
                    <a:pt x="0" y="3639182"/>
                  </a:lnTo>
                  <a:cubicBezTo>
                    <a:pt x="0" y="3707762"/>
                    <a:pt x="55880" y="3763642"/>
                    <a:pt x="124460" y="3763642"/>
                  </a:cubicBezTo>
                  <a:lnTo>
                    <a:pt x="28910731" y="3763642"/>
                  </a:lnTo>
                  <a:cubicBezTo>
                    <a:pt x="28979310" y="3763642"/>
                    <a:pt x="29035192" y="3707762"/>
                    <a:pt x="29035192" y="3639182"/>
                  </a:cubicBezTo>
                  <a:lnTo>
                    <a:pt x="29035192" y="124460"/>
                  </a:lnTo>
                  <a:cubicBezTo>
                    <a:pt x="29035192" y="55880"/>
                    <a:pt x="28979310" y="0"/>
                    <a:pt x="28910731" y="0"/>
                  </a:cubicBezTo>
                  <a:close/>
                </a:path>
              </a:pathLst>
            </a:custGeom>
            <a:solidFill>
              <a:srgbClr val="000000"/>
            </a:solidFill>
          </p:spPr>
          <p:txBody>
            <a:bodyPr/>
            <a:lstStyle/>
            <a:p>
              <a:endParaRPr lang="en-US"/>
            </a:p>
          </p:txBody>
        </p:sp>
      </p:grpSp>
      <p:sp>
        <p:nvSpPr>
          <p:cNvPr id="14" name="AutoShape 14"/>
          <p:cNvSpPr/>
          <p:nvPr/>
        </p:nvSpPr>
        <p:spPr>
          <a:xfrm>
            <a:off x="6321729" y="5063915"/>
            <a:ext cx="2895884" cy="788553"/>
          </a:xfrm>
          <a:prstGeom prst="rect">
            <a:avLst/>
          </a:prstGeom>
          <a:solidFill>
            <a:srgbClr val="6F6B65"/>
          </a:solidFill>
        </p:spPr>
        <p:txBody>
          <a:bodyPr/>
          <a:lstStyle/>
          <a:p>
            <a:endParaRPr lang="en-US"/>
          </a:p>
        </p:txBody>
      </p:sp>
      <p:grpSp>
        <p:nvGrpSpPr>
          <p:cNvPr id="15" name="Group 15"/>
          <p:cNvGrpSpPr/>
          <p:nvPr/>
        </p:nvGrpSpPr>
        <p:grpSpPr>
          <a:xfrm>
            <a:off x="2448043" y="6109644"/>
            <a:ext cx="6431311" cy="788553"/>
            <a:chOff x="0" y="0"/>
            <a:chExt cx="30695654" cy="3763642"/>
          </a:xfrm>
        </p:grpSpPr>
        <p:sp>
          <p:nvSpPr>
            <p:cNvPr id="16" name="Freeform 16"/>
            <p:cNvSpPr/>
            <p:nvPr/>
          </p:nvSpPr>
          <p:spPr>
            <a:xfrm>
              <a:off x="0" y="0"/>
              <a:ext cx="30695655" cy="3763642"/>
            </a:xfrm>
            <a:custGeom>
              <a:avLst/>
              <a:gdLst/>
              <a:ahLst/>
              <a:cxnLst/>
              <a:rect l="l" t="t" r="r" b="b"/>
              <a:pathLst>
                <a:path w="30695655" h="3763642">
                  <a:moveTo>
                    <a:pt x="30571194" y="59690"/>
                  </a:moveTo>
                  <a:cubicBezTo>
                    <a:pt x="30606755" y="59690"/>
                    <a:pt x="30635966" y="88900"/>
                    <a:pt x="30635966" y="124460"/>
                  </a:cubicBezTo>
                  <a:lnTo>
                    <a:pt x="30635966" y="3639182"/>
                  </a:lnTo>
                  <a:cubicBezTo>
                    <a:pt x="30635966" y="3674742"/>
                    <a:pt x="30606755" y="3703952"/>
                    <a:pt x="30571194" y="3703952"/>
                  </a:cubicBezTo>
                  <a:lnTo>
                    <a:pt x="124460" y="3703952"/>
                  </a:lnTo>
                  <a:cubicBezTo>
                    <a:pt x="88900" y="3703952"/>
                    <a:pt x="59690" y="3674742"/>
                    <a:pt x="59690" y="3639182"/>
                  </a:cubicBezTo>
                  <a:lnTo>
                    <a:pt x="59690" y="124460"/>
                  </a:lnTo>
                  <a:cubicBezTo>
                    <a:pt x="59690" y="88900"/>
                    <a:pt x="88900" y="59690"/>
                    <a:pt x="124460" y="59690"/>
                  </a:cubicBezTo>
                  <a:lnTo>
                    <a:pt x="30571194" y="59690"/>
                  </a:lnTo>
                  <a:moveTo>
                    <a:pt x="30571194" y="0"/>
                  </a:moveTo>
                  <a:lnTo>
                    <a:pt x="124460" y="0"/>
                  </a:lnTo>
                  <a:cubicBezTo>
                    <a:pt x="55880" y="0"/>
                    <a:pt x="0" y="55880"/>
                    <a:pt x="0" y="124460"/>
                  </a:cubicBezTo>
                  <a:lnTo>
                    <a:pt x="0" y="3639182"/>
                  </a:lnTo>
                  <a:cubicBezTo>
                    <a:pt x="0" y="3707762"/>
                    <a:pt x="55880" y="3763642"/>
                    <a:pt x="124460" y="3763642"/>
                  </a:cubicBezTo>
                  <a:lnTo>
                    <a:pt x="30571194" y="3763642"/>
                  </a:lnTo>
                  <a:cubicBezTo>
                    <a:pt x="30639773" y="3763642"/>
                    <a:pt x="30695655" y="3707762"/>
                    <a:pt x="30695655" y="3639182"/>
                  </a:cubicBezTo>
                  <a:lnTo>
                    <a:pt x="30695655" y="124460"/>
                  </a:lnTo>
                  <a:cubicBezTo>
                    <a:pt x="30695655" y="55880"/>
                    <a:pt x="30639773" y="0"/>
                    <a:pt x="30571194" y="0"/>
                  </a:cubicBezTo>
                  <a:close/>
                </a:path>
              </a:pathLst>
            </a:custGeom>
            <a:solidFill>
              <a:srgbClr val="000000"/>
            </a:solidFill>
          </p:spPr>
          <p:txBody>
            <a:bodyPr/>
            <a:lstStyle/>
            <a:p>
              <a:endParaRPr lang="en-US"/>
            </a:p>
          </p:txBody>
        </p:sp>
      </p:grpSp>
      <p:sp>
        <p:nvSpPr>
          <p:cNvPr id="17" name="AutoShape 17"/>
          <p:cNvSpPr/>
          <p:nvPr/>
        </p:nvSpPr>
        <p:spPr>
          <a:xfrm>
            <a:off x="4578028" y="6109644"/>
            <a:ext cx="4639585" cy="788553"/>
          </a:xfrm>
          <a:prstGeom prst="rect">
            <a:avLst/>
          </a:prstGeom>
          <a:solidFill>
            <a:srgbClr val="6F6B65"/>
          </a:solidFill>
        </p:spPr>
        <p:txBody>
          <a:bodyPr/>
          <a:lstStyle/>
          <a:p>
            <a:endParaRPr lang="en-US"/>
          </a:p>
        </p:txBody>
      </p:sp>
      <p:grpSp>
        <p:nvGrpSpPr>
          <p:cNvPr id="18" name="Group 18"/>
          <p:cNvGrpSpPr/>
          <p:nvPr/>
        </p:nvGrpSpPr>
        <p:grpSpPr>
          <a:xfrm>
            <a:off x="2448043" y="7130594"/>
            <a:ext cx="6431311" cy="788553"/>
            <a:chOff x="0" y="0"/>
            <a:chExt cx="30695654" cy="3763642"/>
          </a:xfrm>
        </p:grpSpPr>
        <p:sp>
          <p:nvSpPr>
            <p:cNvPr id="19" name="Freeform 19"/>
            <p:cNvSpPr/>
            <p:nvPr/>
          </p:nvSpPr>
          <p:spPr>
            <a:xfrm>
              <a:off x="0" y="0"/>
              <a:ext cx="30695655" cy="3763642"/>
            </a:xfrm>
            <a:custGeom>
              <a:avLst/>
              <a:gdLst/>
              <a:ahLst/>
              <a:cxnLst/>
              <a:rect l="l" t="t" r="r" b="b"/>
              <a:pathLst>
                <a:path w="30695655" h="3763642">
                  <a:moveTo>
                    <a:pt x="30571194" y="59690"/>
                  </a:moveTo>
                  <a:cubicBezTo>
                    <a:pt x="30606755" y="59690"/>
                    <a:pt x="30635966" y="88900"/>
                    <a:pt x="30635966" y="124460"/>
                  </a:cubicBezTo>
                  <a:lnTo>
                    <a:pt x="30635966" y="3639182"/>
                  </a:lnTo>
                  <a:cubicBezTo>
                    <a:pt x="30635966" y="3674742"/>
                    <a:pt x="30606755" y="3703952"/>
                    <a:pt x="30571194" y="3703952"/>
                  </a:cubicBezTo>
                  <a:lnTo>
                    <a:pt x="124460" y="3703952"/>
                  </a:lnTo>
                  <a:cubicBezTo>
                    <a:pt x="88900" y="3703952"/>
                    <a:pt x="59690" y="3674742"/>
                    <a:pt x="59690" y="3639182"/>
                  </a:cubicBezTo>
                  <a:lnTo>
                    <a:pt x="59690" y="124460"/>
                  </a:lnTo>
                  <a:cubicBezTo>
                    <a:pt x="59690" y="88900"/>
                    <a:pt x="88900" y="59690"/>
                    <a:pt x="124460" y="59690"/>
                  </a:cubicBezTo>
                  <a:lnTo>
                    <a:pt x="30571194" y="59690"/>
                  </a:lnTo>
                  <a:moveTo>
                    <a:pt x="30571194" y="0"/>
                  </a:moveTo>
                  <a:lnTo>
                    <a:pt x="124460" y="0"/>
                  </a:lnTo>
                  <a:cubicBezTo>
                    <a:pt x="55880" y="0"/>
                    <a:pt x="0" y="55880"/>
                    <a:pt x="0" y="124460"/>
                  </a:cubicBezTo>
                  <a:lnTo>
                    <a:pt x="0" y="3639182"/>
                  </a:lnTo>
                  <a:cubicBezTo>
                    <a:pt x="0" y="3707762"/>
                    <a:pt x="55880" y="3763642"/>
                    <a:pt x="124460" y="3763642"/>
                  </a:cubicBezTo>
                  <a:lnTo>
                    <a:pt x="30571194" y="3763642"/>
                  </a:lnTo>
                  <a:cubicBezTo>
                    <a:pt x="30639773" y="3763642"/>
                    <a:pt x="30695655" y="3707762"/>
                    <a:pt x="30695655" y="3639182"/>
                  </a:cubicBezTo>
                  <a:lnTo>
                    <a:pt x="30695655" y="124460"/>
                  </a:lnTo>
                  <a:cubicBezTo>
                    <a:pt x="30695655" y="55880"/>
                    <a:pt x="30639773" y="0"/>
                    <a:pt x="30571194" y="0"/>
                  </a:cubicBezTo>
                  <a:close/>
                </a:path>
              </a:pathLst>
            </a:custGeom>
            <a:solidFill>
              <a:srgbClr val="000000"/>
            </a:solidFill>
          </p:spPr>
          <p:txBody>
            <a:bodyPr/>
            <a:lstStyle/>
            <a:p>
              <a:endParaRPr lang="en-US"/>
            </a:p>
          </p:txBody>
        </p:sp>
      </p:grpSp>
      <p:sp>
        <p:nvSpPr>
          <p:cNvPr id="20" name="AutoShape 20"/>
          <p:cNvSpPr/>
          <p:nvPr/>
        </p:nvSpPr>
        <p:spPr>
          <a:xfrm>
            <a:off x="5138329" y="7124700"/>
            <a:ext cx="4050433" cy="795511"/>
          </a:xfrm>
          <a:prstGeom prst="rect">
            <a:avLst/>
          </a:prstGeom>
          <a:solidFill>
            <a:srgbClr val="6F6B65"/>
          </a:solidFill>
        </p:spPr>
        <p:txBody>
          <a:bodyPr/>
          <a:lstStyle/>
          <a:p>
            <a:endParaRPr lang="en-US" dirty="0"/>
          </a:p>
        </p:txBody>
      </p:sp>
      <p:grpSp>
        <p:nvGrpSpPr>
          <p:cNvPr id="21" name="Group 21"/>
          <p:cNvGrpSpPr/>
          <p:nvPr/>
        </p:nvGrpSpPr>
        <p:grpSpPr>
          <a:xfrm>
            <a:off x="2448043" y="8167959"/>
            <a:ext cx="6431311" cy="788553"/>
            <a:chOff x="0" y="0"/>
            <a:chExt cx="30695654" cy="3763642"/>
          </a:xfrm>
        </p:grpSpPr>
        <p:sp>
          <p:nvSpPr>
            <p:cNvPr id="22" name="Freeform 22"/>
            <p:cNvSpPr/>
            <p:nvPr/>
          </p:nvSpPr>
          <p:spPr>
            <a:xfrm>
              <a:off x="0" y="0"/>
              <a:ext cx="30695655" cy="3763642"/>
            </a:xfrm>
            <a:custGeom>
              <a:avLst/>
              <a:gdLst/>
              <a:ahLst/>
              <a:cxnLst/>
              <a:rect l="l" t="t" r="r" b="b"/>
              <a:pathLst>
                <a:path w="30695655" h="3763642">
                  <a:moveTo>
                    <a:pt x="30571194" y="59690"/>
                  </a:moveTo>
                  <a:cubicBezTo>
                    <a:pt x="30606755" y="59690"/>
                    <a:pt x="30635966" y="88900"/>
                    <a:pt x="30635966" y="124460"/>
                  </a:cubicBezTo>
                  <a:lnTo>
                    <a:pt x="30635966" y="3639182"/>
                  </a:lnTo>
                  <a:cubicBezTo>
                    <a:pt x="30635966" y="3674742"/>
                    <a:pt x="30606755" y="3703952"/>
                    <a:pt x="30571194" y="3703952"/>
                  </a:cubicBezTo>
                  <a:lnTo>
                    <a:pt x="124460" y="3703952"/>
                  </a:lnTo>
                  <a:cubicBezTo>
                    <a:pt x="88900" y="3703952"/>
                    <a:pt x="59690" y="3674742"/>
                    <a:pt x="59690" y="3639182"/>
                  </a:cubicBezTo>
                  <a:lnTo>
                    <a:pt x="59690" y="124460"/>
                  </a:lnTo>
                  <a:cubicBezTo>
                    <a:pt x="59690" y="88900"/>
                    <a:pt x="88900" y="59690"/>
                    <a:pt x="124460" y="59690"/>
                  </a:cubicBezTo>
                  <a:lnTo>
                    <a:pt x="30571194" y="59690"/>
                  </a:lnTo>
                  <a:moveTo>
                    <a:pt x="30571194" y="0"/>
                  </a:moveTo>
                  <a:lnTo>
                    <a:pt x="124460" y="0"/>
                  </a:lnTo>
                  <a:cubicBezTo>
                    <a:pt x="55880" y="0"/>
                    <a:pt x="0" y="55880"/>
                    <a:pt x="0" y="124460"/>
                  </a:cubicBezTo>
                  <a:lnTo>
                    <a:pt x="0" y="3639182"/>
                  </a:lnTo>
                  <a:cubicBezTo>
                    <a:pt x="0" y="3707762"/>
                    <a:pt x="55880" y="3763642"/>
                    <a:pt x="124460" y="3763642"/>
                  </a:cubicBezTo>
                  <a:lnTo>
                    <a:pt x="30571194" y="3763642"/>
                  </a:lnTo>
                  <a:cubicBezTo>
                    <a:pt x="30639773" y="3763642"/>
                    <a:pt x="30695655" y="3707762"/>
                    <a:pt x="30695655" y="3639182"/>
                  </a:cubicBezTo>
                  <a:lnTo>
                    <a:pt x="30695655" y="124460"/>
                  </a:lnTo>
                  <a:cubicBezTo>
                    <a:pt x="30695655" y="55880"/>
                    <a:pt x="30639773" y="0"/>
                    <a:pt x="30571194" y="0"/>
                  </a:cubicBezTo>
                  <a:close/>
                </a:path>
              </a:pathLst>
            </a:custGeom>
            <a:solidFill>
              <a:srgbClr val="000000"/>
            </a:solidFill>
          </p:spPr>
          <p:txBody>
            <a:bodyPr/>
            <a:lstStyle/>
            <a:p>
              <a:endParaRPr lang="en-US"/>
            </a:p>
          </p:txBody>
        </p:sp>
      </p:grpSp>
      <p:sp>
        <p:nvSpPr>
          <p:cNvPr id="23" name="AutoShape 23"/>
          <p:cNvSpPr/>
          <p:nvPr/>
        </p:nvSpPr>
        <p:spPr>
          <a:xfrm>
            <a:off x="5167181" y="8167959"/>
            <a:ext cx="4050433" cy="788553"/>
          </a:xfrm>
          <a:prstGeom prst="rect">
            <a:avLst/>
          </a:prstGeom>
          <a:solidFill>
            <a:srgbClr val="6F6B65"/>
          </a:solidFill>
        </p:spPr>
        <p:txBody>
          <a:bodyPr/>
          <a:lstStyle/>
          <a:p>
            <a:endParaRPr lang="en-US"/>
          </a:p>
        </p:txBody>
      </p:sp>
      <p:grpSp>
        <p:nvGrpSpPr>
          <p:cNvPr id="24" name="Group 24"/>
          <p:cNvGrpSpPr/>
          <p:nvPr/>
        </p:nvGrpSpPr>
        <p:grpSpPr>
          <a:xfrm>
            <a:off x="2448043" y="9204260"/>
            <a:ext cx="6402461" cy="788553"/>
            <a:chOff x="0" y="0"/>
            <a:chExt cx="30557954" cy="3763642"/>
          </a:xfrm>
        </p:grpSpPr>
        <p:sp>
          <p:nvSpPr>
            <p:cNvPr id="25" name="Freeform 25"/>
            <p:cNvSpPr/>
            <p:nvPr/>
          </p:nvSpPr>
          <p:spPr>
            <a:xfrm>
              <a:off x="0" y="0"/>
              <a:ext cx="30557955" cy="3763642"/>
            </a:xfrm>
            <a:custGeom>
              <a:avLst/>
              <a:gdLst/>
              <a:ahLst/>
              <a:cxnLst/>
              <a:rect l="l" t="t" r="r" b="b"/>
              <a:pathLst>
                <a:path w="30557955" h="3763642">
                  <a:moveTo>
                    <a:pt x="30433494" y="59690"/>
                  </a:moveTo>
                  <a:cubicBezTo>
                    <a:pt x="30469055" y="59690"/>
                    <a:pt x="30498262" y="88900"/>
                    <a:pt x="30498262" y="124460"/>
                  </a:cubicBezTo>
                  <a:lnTo>
                    <a:pt x="30498262" y="3639182"/>
                  </a:lnTo>
                  <a:cubicBezTo>
                    <a:pt x="30498262" y="3674742"/>
                    <a:pt x="30469055" y="3703952"/>
                    <a:pt x="30433494" y="3703952"/>
                  </a:cubicBezTo>
                  <a:lnTo>
                    <a:pt x="124460" y="3703952"/>
                  </a:lnTo>
                  <a:cubicBezTo>
                    <a:pt x="88900" y="3703952"/>
                    <a:pt x="59690" y="3674742"/>
                    <a:pt x="59690" y="3639182"/>
                  </a:cubicBezTo>
                  <a:lnTo>
                    <a:pt x="59690" y="124460"/>
                  </a:lnTo>
                  <a:cubicBezTo>
                    <a:pt x="59690" y="88900"/>
                    <a:pt x="88900" y="59690"/>
                    <a:pt x="124460" y="59690"/>
                  </a:cubicBezTo>
                  <a:lnTo>
                    <a:pt x="30433494" y="59690"/>
                  </a:lnTo>
                  <a:moveTo>
                    <a:pt x="30433494" y="0"/>
                  </a:moveTo>
                  <a:lnTo>
                    <a:pt x="124460" y="0"/>
                  </a:lnTo>
                  <a:cubicBezTo>
                    <a:pt x="55880" y="0"/>
                    <a:pt x="0" y="55880"/>
                    <a:pt x="0" y="124460"/>
                  </a:cubicBezTo>
                  <a:lnTo>
                    <a:pt x="0" y="3639182"/>
                  </a:lnTo>
                  <a:cubicBezTo>
                    <a:pt x="0" y="3707762"/>
                    <a:pt x="55880" y="3763642"/>
                    <a:pt x="124460" y="3763642"/>
                  </a:cubicBezTo>
                  <a:lnTo>
                    <a:pt x="30433494" y="3763642"/>
                  </a:lnTo>
                  <a:cubicBezTo>
                    <a:pt x="30502073" y="3763642"/>
                    <a:pt x="30557955" y="3707762"/>
                    <a:pt x="30557955" y="3639182"/>
                  </a:cubicBezTo>
                  <a:lnTo>
                    <a:pt x="30557955" y="124460"/>
                  </a:lnTo>
                  <a:cubicBezTo>
                    <a:pt x="30557955" y="55880"/>
                    <a:pt x="30502073" y="0"/>
                    <a:pt x="30433494" y="0"/>
                  </a:cubicBezTo>
                  <a:close/>
                </a:path>
              </a:pathLst>
            </a:custGeom>
            <a:solidFill>
              <a:srgbClr val="000000"/>
            </a:solidFill>
          </p:spPr>
          <p:txBody>
            <a:bodyPr/>
            <a:lstStyle/>
            <a:p>
              <a:endParaRPr lang="en-US"/>
            </a:p>
          </p:txBody>
        </p:sp>
      </p:grpSp>
      <p:sp>
        <p:nvSpPr>
          <p:cNvPr id="26" name="AutoShape 26"/>
          <p:cNvSpPr/>
          <p:nvPr/>
        </p:nvSpPr>
        <p:spPr>
          <a:xfrm>
            <a:off x="5138330" y="9204260"/>
            <a:ext cx="4050433" cy="788553"/>
          </a:xfrm>
          <a:prstGeom prst="rect">
            <a:avLst/>
          </a:prstGeom>
          <a:solidFill>
            <a:srgbClr val="6F6B65"/>
          </a:solidFill>
        </p:spPr>
        <p:txBody>
          <a:bodyPr/>
          <a:lstStyle/>
          <a:p>
            <a:endParaRPr lang="en-US"/>
          </a:p>
        </p:txBody>
      </p:sp>
      <p:sp>
        <p:nvSpPr>
          <p:cNvPr id="27" name="AutoShape 27"/>
          <p:cNvSpPr/>
          <p:nvPr/>
        </p:nvSpPr>
        <p:spPr>
          <a:xfrm>
            <a:off x="16216532" y="6185976"/>
            <a:ext cx="9525" cy="788553"/>
          </a:xfrm>
          <a:prstGeom prst="rect">
            <a:avLst/>
          </a:prstGeom>
          <a:solidFill>
            <a:srgbClr val="6F6B65"/>
          </a:solidFill>
        </p:spPr>
        <p:txBody>
          <a:bodyPr/>
          <a:lstStyle/>
          <a:p>
            <a:endParaRPr lang="en-US"/>
          </a:p>
        </p:txBody>
      </p:sp>
      <p:grpSp>
        <p:nvGrpSpPr>
          <p:cNvPr id="28" name="Group 28"/>
          <p:cNvGrpSpPr/>
          <p:nvPr/>
        </p:nvGrpSpPr>
        <p:grpSpPr>
          <a:xfrm>
            <a:off x="9998818" y="2007466"/>
            <a:ext cx="7098557" cy="3771671"/>
            <a:chOff x="0" y="0"/>
            <a:chExt cx="33880314" cy="18001603"/>
          </a:xfrm>
        </p:grpSpPr>
        <p:sp>
          <p:nvSpPr>
            <p:cNvPr id="29" name="Freeform 29"/>
            <p:cNvSpPr/>
            <p:nvPr/>
          </p:nvSpPr>
          <p:spPr>
            <a:xfrm>
              <a:off x="0" y="0"/>
              <a:ext cx="33880313" cy="18001604"/>
            </a:xfrm>
            <a:custGeom>
              <a:avLst/>
              <a:gdLst/>
              <a:ahLst/>
              <a:cxnLst/>
              <a:rect l="l" t="t" r="r" b="b"/>
              <a:pathLst>
                <a:path w="33880313" h="18001604">
                  <a:moveTo>
                    <a:pt x="33755853" y="59690"/>
                  </a:moveTo>
                  <a:cubicBezTo>
                    <a:pt x="33791413" y="59690"/>
                    <a:pt x="33820624" y="88900"/>
                    <a:pt x="33820624" y="124460"/>
                  </a:cubicBezTo>
                  <a:lnTo>
                    <a:pt x="33820624" y="17877143"/>
                  </a:lnTo>
                  <a:cubicBezTo>
                    <a:pt x="33820624" y="17912704"/>
                    <a:pt x="33791413" y="17941914"/>
                    <a:pt x="33755853" y="17941914"/>
                  </a:cubicBezTo>
                  <a:lnTo>
                    <a:pt x="124460" y="17941914"/>
                  </a:lnTo>
                  <a:cubicBezTo>
                    <a:pt x="88900" y="17941914"/>
                    <a:pt x="59690" y="17912704"/>
                    <a:pt x="59690" y="17877143"/>
                  </a:cubicBezTo>
                  <a:lnTo>
                    <a:pt x="59690" y="124460"/>
                  </a:lnTo>
                  <a:cubicBezTo>
                    <a:pt x="59690" y="88900"/>
                    <a:pt x="88900" y="59690"/>
                    <a:pt x="124460" y="59690"/>
                  </a:cubicBezTo>
                  <a:lnTo>
                    <a:pt x="33755853" y="59690"/>
                  </a:lnTo>
                  <a:moveTo>
                    <a:pt x="33755853" y="0"/>
                  </a:moveTo>
                  <a:lnTo>
                    <a:pt x="124460" y="0"/>
                  </a:lnTo>
                  <a:cubicBezTo>
                    <a:pt x="55880" y="0"/>
                    <a:pt x="0" y="55880"/>
                    <a:pt x="0" y="124460"/>
                  </a:cubicBezTo>
                  <a:lnTo>
                    <a:pt x="0" y="17877143"/>
                  </a:lnTo>
                  <a:cubicBezTo>
                    <a:pt x="0" y="17945723"/>
                    <a:pt x="55880" y="18001604"/>
                    <a:pt x="124460" y="18001604"/>
                  </a:cubicBezTo>
                  <a:lnTo>
                    <a:pt x="33755853" y="18001604"/>
                  </a:lnTo>
                  <a:cubicBezTo>
                    <a:pt x="33824435" y="18001604"/>
                    <a:pt x="33880313" y="17945723"/>
                    <a:pt x="33880313" y="17877143"/>
                  </a:cubicBezTo>
                  <a:lnTo>
                    <a:pt x="33880313" y="124460"/>
                  </a:lnTo>
                  <a:cubicBezTo>
                    <a:pt x="33880313" y="55880"/>
                    <a:pt x="33824435" y="0"/>
                    <a:pt x="33755853" y="0"/>
                  </a:cubicBezTo>
                  <a:close/>
                </a:path>
              </a:pathLst>
            </a:custGeom>
            <a:solidFill>
              <a:srgbClr val="000000"/>
            </a:solidFill>
          </p:spPr>
          <p:txBody>
            <a:bodyPr/>
            <a:lstStyle/>
            <a:p>
              <a:endParaRPr lang="en-US"/>
            </a:p>
          </p:txBody>
        </p:sp>
      </p:grpSp>
      <p:sp>
        <p:nvSpPr>
          <p:cNvPr id="30" name="AutoShape 30"/>
          <p:cNvSpPr/>
          <p:nvPr/>
        </p:nvSpPr>
        <p:spPr>
          <a:xfrm>
            <a:off x="9998818" y="2790349"/>
            <a:ext cx="6679457" cy="0"/>
          </a:xfrm>
          <a:prstGeom prst="line">
            <a:avLst/>
          </a:prstGeom>
          <a:ln w="9525" cap="rnd">
            <a:solidFill>
              <a:srgbClr val="000000"/>
            </a:solidFill>
            <a:prstDash val="solid"/>
            <a:headEnd type="none" w="sm" len="sm"/>
            <a:tailEnd type="none" w="sm" len="sm"/>
          </a:ln>
        </p:spPr>
        <p:txBody>
          <a:bodyPr/>
          <a:lstStyle/>
          <a:p>
            <a:endParaRPr lang="en-US"/>
          </a:p>
        </p:txBody>
      </p:sp>
      <p:sp>
        <p:nvSpPr>
          <p:cNvPr id="31" name="AutoShape 31"/>
          <p:cNvSpPr/>
          <p:nvPr/>
        </p:nvSpPr>
        <p:spPr>
          <a:xfrm>
            <a:off x="13073856" y="2007466"/>
            <a:ext cx="4023519" cy="788553"/>
          </a:xfrm>
          <a:prstGeom prst="rect">
            <a:avLst/>
          </a:prstGeom>
          <a:solidFill>
            <a:srgbClr val="6F6B65"/>
          </a:solidFill>
        </p:spPr>
        <p:txBody>
          <a:bodyPr/>
          <a:lstStyle/>
          <a:p>
            <a:endParaRPr lang="en-US"/>
          </a:p>
        </p:txBody>
      </p:sp>
      <p:sp>
        <p:nvSpPr>
          <p:cNvPr id="32" name="TextBox 32"/>
          <p:cNvSpPr txBox="1"/>
          <p:nvPr/>
        </p:nvSpPr>
        <p:spPr>
          <a:xfrm>
            <a:off x="9911596" y="2083323"/>
            <a:ext cx="3075038" cy="469883"/>
          </a:xfrm>
          <a:prstGeom prst="rect">
            <a:avLst/>
          </a:prstGeom>
        </p:spPr>
        <p:txBody>
          <a:bodyPr lIns="0" tIns="0" rIns="0" bIns="0" rtlCol="0" anchor="t">
            <a:spAutoFit/>
          </a:bodyPr>
          <a:lstStyle/>
          <a:p>
            <a:pPr algn="r">
              <a:lnSpc>
                <a:spcPts val="3471"/>
              </a:lnSpc>
            </a:pPr>
            <a:r>
              <a:rPr lang="en-US" sz="2479">
                <a:solidFill>
                  <a:srgbClr val="000000"/>
                </a:solidFill>
                <a:latin typeface="Calibri 1"/>
              </a:rPr>
              <a:t>Type of Construction</a:t>
            </a:r>
          </a:p>
        </p:txBody>
      </p:sp>
      <p:sp>
        <p:nvSpPr>
          <p:cNvPr id="33" name="TextBox 33"/>
          <p:cNvSpPr txBox="1"/>
          <p:nvPr/>
        </p:nvSpPr>
        <p:spPr>
          <a:xfrm>
            <a:off x="13212046" y="1988871"/>
            <a:ext cx="3797888" cy="785025"/>
          </a:xfrm>
          <a:prstGeom prst="rect">
            <a:avLst/>
          </a:prstGeom>
        </p:spPr>
        <p:txBody>
          <a:bodyPr lIns="0" tIns="0" rIns="0" bIns="0" rtlCol="0" anchor="t">
            <a:spAutoFit/>
          </a:bodyPr>
          <a:lstStyle/>
          <a:p>
            <a:pPr algn="ctr">
              <a:lnSpc>
                <a:spcPts val="3535"/>
              </a:lnSpc>
            </a:pPr>
            <a:r>
              <a:rPr lang="en-US" sz="2525">
                <a:solidFill>
                  <a:srgbClr val="FFFFFF"/>
                </a:solidFill>
                <a:latin typeface="Calibri 1"/>
              </a:rPr>
              <a:t>Full Reconstruction &amp; </a:t>
            </a:r>
          </a:p>
          <a:p>
            <a:pPr algn="ctr">
              <a:lnSpc>
                <a:spcPts val="1262"/>
              </a:lnSpc>
            </a:pPr>
            <a:r>
              <a:rPr lang="en-US" sz="2525">
                <a:solidFill>
                  <a:srgbClr val="FFFFFF"/>
                </a:solidFill>
                <a:latin typeface="Calibri 1"/>
              </a:rPr>
              <a:t>Patch Concrete</a:t>
            </a:r>
          </a:p>
        </p:txBody>
      </p:sp>
      <p:sp>
        <p:nvSpPr>
          <p:cNvPr id="34" name="Freeform 34"/>
          <p:cNvSpPr/>
          <p:nvPr/>
        </p:nvSpPr>
        <p:spPr>
          <a:xfrm>
            <a:off x="10478107" y="3209761"/>
            <a:ext cx="1240674" cy="1240674"/>
          </a:xfrm>
          <a:custGeom>
            <a:avLst/>
            <a:gdLst/>
            <a:ahLst/>
            <a:cxnLst/>
            <a:rect l="l" t="t" r="r" b="b"/>
            <a:pathLst>
              <a:path w="1240674" h="1240674">
                <a:moveTo>
                  <a:pt x="0" y="0"/>
                </a:moveTo>
                <a:lnTo>
                  <a:pt x="1240674" y="0"/>
                </a:lnTo>
                <a:lnTo>
                  <a:pt x="1240674" y="1240674"/>
                </a:lnTo>
                <a:lnTo>
                  <a:pt x="0" y="1240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35"/>
          <p:cNvSpPr/>
          <p:nvPr/>
        </p:nvSpPr>
        <p:spPr>
          <a:xfrm>
            <a:off x="10662301" y="3468505"/>
            <a:ext cx="872287" cy="714185"/>
          </a:xfrm>
          <a:custGeom>
            <a:avLst/>
            <a:gdLst/>
            <a:ahLst/>
            <a:cxnLst/>
            <a:rect l="l" t="t" r="r" b="b"/>
            <a:pathLst>
              <a:path w="872287" h="714185">
                <a:moveTo>
                  <a:pt x="0" y="0"/>
                </a:moveTo>
                <a:lnTo>
                  <a:pt x="872287" y="0"/>
                </a:lnTo>
                <a:lnTo>
                  <a:pt x="872287" y="714185"/>
                </a:lnTo>
                <a:lnTo>
                  <a:pt x="0" y="7141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rot="-10800000">
            <a:off x="13597468" y="3572160"/>
            <a:ext cx="450824" cy="411801"/>
          </a:xfrm>
          <a:custGeom>
            <a:avLst/>
            <a:gdLst/>
            <a:ahLst/>
            <a:cxnLst/>
            <a:rect l="l" t="t" r="r" b="b"/>
            <a:pathLst>
              <a:path w="450824" h="411801">
                <a:moveTo>
                  <a:pt x="0" y="0"/>
                </a:moveTo>
                <a:lnTo>
                  <a:pt x="450824" y="0"/>
                </a:lnTo>
                <a:lnTo>
                  <a:pt x="450824" y="411801"/>
                </a:lnTo>
                <a:lnTo>
                  <a:pt x="0" y="411801"/>
                </a:lnTo>
                <a:lnTo>
                  <a:pt x="0" y="0"/>
                </a:lnTo>
                <a:close/>
              </a:path>
            </a:pathLst>
          </a:custGeom>
          <a:blipFill>
            <a:blip r:embed="rId6">
              <a:extLst>
                <a:ext uri="{96DAC541-7B7A-43D3-8B79-37D633B846F1}">
                  <asvg:svgBlip xmlns:asvg="http://schemas.microsoft.com/office/drawing/2016/SVG/main" r:embed="rId7"/>
                </a:ext>
              </a:extLst>
            </a:blip>
            <a:stretch>
              <a:fillRect l="-197308" t="-175568" r="-38914" b="-92514"/>
            </a:stretch>
          </a:blipFill>
        </p:spPr>
        <p:txBody>
          <a:bodyPr/>
          <a:lstStyle/>
          <a:p>
            <a:endParaRPr lang="en-US"/>
          </a:p>
        </p:txBody>
      </p:sp>
      <p:grpSp>
        <p:nvGrpSpPr>
          <p:cNvPr id="37" name="Group 37"/>
          <p:cNvGrpSpPr/>
          <p:nvPr/>
        </p:nvGrpSpPr>
        <p:grpSpPr>
          <a:xfrm>
            <a:off x="12880387" y="3236806"/>
            <a:ext cx="1240674" cy="1240674"/>
            <a:chOff x="0" y="0"/>
            <a:chExt cx="1654232" cy="1654232"/>
          </a:xfrm>
        </p:grpSpPr>
        <p:sp>
          <p:nvSpPr>
            <p:cNvPr id="38" name="Freeform 38"/>
            <p:cNvSpPr/>
            <p:nvPr/>
          </p:nvSpPr>
          <p:spPr>
            <a:xfrm>
              <a:off x="0" y="0"/>
              <a:ext cx="1654232" cy="1654232"/>
            </a:xfrm>
            <a:custGeom>
              <a:avLst/>
              <a:gdLst/>
              <a:ahLst/>
              <a:cxnLst/>
              <a:rect l="l" t="t" r="r" b="b"/>
              <a:pathLst>
                <a:path w="1654232" h="1654232">
                  <a:moveTo>
                    <a:pt x="0" y="0"/>
                  </a:moveTo>
                  <a:lnTo>
                    <a:pt x="1654232" y="0"/>
                  </a:lnTo>
                  <a:lnTo>
                    <a:pt x="1654232" y="1654232"/>
                  </a:lnTo>
                  <a:lnTo>
                    <a:pt x="0" y="1654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9" name="Freeform 39"/>
            <p:cNvSpPr/>
            <p:nvPr/>
          </p:nvSpPr>
          <p:spPr>
            <a:xfrm>
              <a:off x="228370" y="381178"/>
              <a:ext cx="1222733" cy="955260"/>
            </a:xfrm>
            <a:custGeom>
              <a:avLst/>
              <a:gdLst/>
              <a:ahLst/>
              <a:cxnLst/>
              <a:rect l="l" t="t" r="r" b="b"/>
              <a:pathLst>
                <a:path w="1222733" h="955260">
                  <a:moveTo>
                    <a:pt x="0" y="0"/>
                  </a:moveTo>
                  <a:lnTo>
                    <a:pt x="1222733" y="0"/>
                  </a:lnTo>
                  <a:lnTo>
                    <a:pt x="1222733" y="955261"/>
                  </a:lnTo>
                  <a:lnTo>
                    <a:pt x="0" y="9552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0" name="Freeform 40"/>
            <p:cNvSpPr/>
            <p:nvPr/>
          </p:nvSpPr>
          <p:spPr>
            <a:xfrm rot="-10800000">
              <a:off x="141663" y="447139"/>
              <a:ext cx="601099" cy="549068"/>
            </a:xfrm>
            <a:custGeom>
              <a:avLst/>
              <a:gdLst/>
              <a:ahLst/>
              <a:cxnLst/>
              <a:rect l="l" t="t" r="r" b="b"/>
              <a:pathLst>
                <a:path w="601099" h="549068">
                  <a:moveTo>
                    <a:pt x="0" y="0"/>
                  </a:moveTo>
                  <a:lnTo>
                    <a:pt x="601098" y="0"/>
                  </a:lnTo>
                  <a:lnTo>
                    <a:pt x="601098" y="549068"/>
                  </a:lnTo>
                  <a:lnTo>
                    <a:pt x="0" y="549068"/>
                  </a:lnTo>
                  <a:lnTo>
                    <a:pt x="0" y="0"/>
                  </a:lnTo>
                  <a:close/>
                </a:path>
              </a:pathLst>
            </a:custGeom>
            <a:blipFill>
              <a:blip r:embed="rId6">
                <a:extLst>
                  <a:ext uri="{96DAC541-7B7A-43D3-8B79-37D633B846F1}">
                    <asvg:svgBlip xmlns:asvg="http://schemas.microsoft.com/office/drawing/2016/SVG/main" r:embed="rId7"/>
                  </a:ext>
                </a:extLst>
              </a:blip>
              <a:stretch>
                <a:fillRect l="-197308" t="-175568" r="-38914" b="-92514"/>
              </a:stretch>
            </a:blipFill>
          </p:spPr>
          <p:txBody>
            <a:bodyPr/>
            <a:lstStyle/>
            <a:p>
              <a:endParaRPr lang="en-US"/>
            </a:p>
          </p:txBody>
        </p:sp>
      </p:grpSp>
      <p:sp>
        <p:nvSpPr>
          <p:cNvPr id="41" name="Freeform 41"/>
          <p:cNvSpPr/>
          <p:nvPr/>
        </p:nvSpPr>
        <p:spPr>
          <a:xfrm>
            <a:off x="15047402" y="3300671"/>
            <a:ext cx="1240674" cy="1240674"/>
          </a:xfrm>
          <a:custGeom>
            <a:avLst/>
            <a:gdLst/>
            <a:ahLst/>
            <a:cxnLst/>
            <a:rect l="l" t="t" r="r" b="b"/>
            <a:pathLst>
              <a:path w="1240674" h="1240674">
                <a:moveTo>
                  <a:pt x="0" y="0"/>
                </a:moveTo>
                <a:lnTo>
                  <a:pt x="1240674" y="0"/>
                </a:lnTo>
                <a:lnTo>
                  <a:pt x="1240674" y="1240674"/>
                </a:lnTo>
                <a:lnTo>
                  <a:pt x="0" y="12406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2" name="Freeform 42"/>
          <p:cNvSpPr/>
          <p:nvPr/>
        </p:nvSpPr>
        <p:spPr>
          <a:xfrm>
            <a:off x="15286663" y="3470210"/>
            <a:ext cx="817219" cy="838328"/>
          </a:xfrm>
          <a:custGeom>
            <a:avLst/>
            <a:gdLst/>
            <a:ahLst/>
            <a:cxnLst/>
            <a:rect l="l" t="t" r="r" b="b"/>
            <a:pathLst>
              <a:path w="817219" h="838328">
                <a:moveTo>
                  <a:pt x="0" y="0"/>
                </a:moveTo>
                <a:lnTo>
                  <a:pt x="817220" y="0"/>
                </a:lnTo>
                <a:lnTo>
                  <a:pt x="817220" y="838328"/>
                </a:lnTo>
                <a:lnTo>
                  <a:pt x="0" y="8383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3" name="TextBox 43"/>
          <p:cNvSpPr txBox="1"/>
          <p:nvPr/>
        </p:nvSpPr>
        <p:spPr>
          <a:xfrm>
            <a:off x="10301730" y="4765874"/>
            <a:ext cx="2111279" cy="238505"/>
          </a:xfrm>
          <a:prstGeom prst="rect">
            <a:avLst/>
          </a:prstGeom>
        </p:spPr>
        <p:txBody>
          <a:bodyPr lIns="0" tIns="0" rIns="0" bIns="0" rtlCol="0" anchor="t">
            <a:spAutoFit/>
          </a:bodyPr>
          <a:lstStyle/>
          <a:p>
            <a:pPr>
              <a:lnSpc>
                <a:spcPts val="1487"/>
              </a:lnSpc>
            </a:pPr>
            <a:r>
              <a:rPr lang="en-US" sz="1690" spc="-42">
                <a:solidFill>
                  <a:srgbClr val="121212"/>
                </a:solidFill>
                <a:latin typeface="Calibri 1 Bold"/>
              </a:rPr>
              <a:t>Surface Repairs</a:t>
            </a:r>
          </a:p>
        </p:txBody>
      </p:sp>
      <p:sp>
        <p:nvSpPr>
          <p:cNvPr id="44" name="TextBox 44"/>
          <p:cNvSpPr txBox="1"/>
          <p:nvPr/>
        </p:nvSpPr>
        <p:spPr>
          <a:xfrm>
            <a:off x="10301730" y="5008806"/>
            <a:ext cx="2111279" cy="332667"/>
          </a:xfrm>
          <a:prstGeom prst="rect">
            <a:avLst/>
          </a:prstGeom>
        </p:spPr>
        <p:txBody>
          <a:bodyPr lIns="0" tIns="0" rIns="0" bIns="0" rtlCol="0" anchor="t">
            <a:spAutoFit/>
          </a:bodyPr>
          <a:lstStyle/>
          <a:p>
            <a:pPr>
              <a:lnSpc>
                <a:spcPts val="1153"/>
              </a:lnSpc>
            </a:pPr>
            <a:r>
              <a:rPr lang="en-US" sz="1311" spc="-32">
                <a:solidFill>
                  <a:srgbClr val="121212"/>
                </a:solidFill>
                <a:latin typeface="Calibri 3 Bold"/>
              </a:rPr>
              <a:t>A new, smooth roadway </a:t>
            </a:r>
          </a:p>
          <a:p>
            <a:pPr>
              <a:lnSpc>
                <a:spcPts val="1153"/>
              </a:lnSpc>
            </a:pPr>
            <a:endParaRPr lang="en-US" sz="1311" spc="-32">
              <a:solidFill>
                <a:srgbClr val="121212"/>
              </a:solidFill>
              <a:latin typeface="Calibri 3 Bold"/>
            </a:endParaRPr>
          </a:p>
        </p:txBody>
      </p:sp>
      <p:sp>
        <p:nvSpPr>
          <p:cNvPr id="45" name="TextBox 45"/>
          <p:cNvSpPr txBox="1"/>
          <p:nvPr/>
        </p:nvSpPr>
        <p:spPr>
          <a:xfrm>
            <a:off x="12373415" y="4735588"/>
            <a:ext cx="2111279" cy="238505"/>
          </a:xfrm>
          <a:prstGeom prst="rect">
            <a:avLst/>
          </a:prstGeom>
        </p:spPr>
        <p:txBody>
          <a:bodyPr lIns="0" tIns="0" rIns="0" bIns="0" rtlCol="0" anchor="t">
            <a:spAutoFit/>
          </a:bodyPr>
          <a:lstStyle/>
          <a:p>
            <a:pPr>
              <a:lnSpc>
                <a:spcPts val="1487"/>
              </a:lnSpc>
            </a:pPr>
            <a:r>
              <a:rPr lang="en-US" sz="1690" spc="-42">
                <a:solidFill>
                  <a:srgbClr val="121212"/>
                </a:solidFill>
                <a:latin typeface="Calibri 1 Bold"/>
              </a:rPr>
              <a:t>Subsurface Repairs</a:t>
            </a:r>
          </a:p>
        </p:txBody>
      </p:sp>
      <p:sp>
        <p:nvSpPr>
          <p:cNvPr id="46" name="TextBox 46"/>
          <p:cNvSpPr txBox="1"/>
          <p:nvPr/>
        </p:nvSpPr>
        <p:spPr>
          <a:xfrm>
            <a:off x="12373415" y="4978520"/>
            <a:ext cx="1923253" cy="332667"/>
          </a:xfrm>
          <a:prstGeom prst="rect">
            <a:avLst/>
          </a:prstGeom>
        </p:spPr>
        <p:txBody>
          <a:bodyPr lIns="0" tIns="0" rIns="0" bIns="0" rtlCol="0" anchor="t">
            <a:spAutoFit/>
          </a:bodyPr>
          <a:lstStyle/>
          <a:p>
            <a:pPr>
              <a:lnSpc>
                <a:spcPts val="1153"/>
              </a:lnSpc>
            </a:pPr>
            <a:r>
              <a:rPr lang="en-US" sz="1311" spc="-32">
                <a:solidFill>
                  <a:srgbClr val="121212"/>
                </a:solidFill>
                <a:latin typeface="Calibri 3 Bold"/>
              </a:rPr>
              <a:t>New underground utilities which means better service. </a:t>
            </a:r>
          </a:p>
        </p:txBody>
      </p:sp>
      <p:sp>
        <p:nvSpPr>
          <p:cNvPr id="47" name="TextBox 47"/>
          <p:cNvSpPr txBox="1"/>
          <p:nvPr/>
        </p:nvSpPr>
        <p:spPr>
          <a:xfrm>
            <a:off x="14484694" y="4740085"/>
            <a:ext cx="2612681" cy="238505"/>
          </a:xfrm>
          <a:prstGeom prst="rect">
            <a:avLst/>
          </a:prstGeom>
        </p:spPr>
        <p:txBody>
          <a:bodyPr lIns="0" tIns="0" rIns="0" bIns="0" rtlCol="0" anchor="t">
            <a:spAutoFit/>
          </a:bodyPr>
          <a:lstStyle/>
          <a:p>
            <a:pPr>
              <a:lnSpc>
                <a:spcPts val="1487"/>
              </a:lnSpc>
            </a:pPr>
            <a:r>
              <a:rPr lang="en-US" sz="1690" spc="-42">
                <a:solidFill>
                  <a:srgbClr val="121212"/>
                </a:solidFill>
                <a:latin typeface="Calibri 1 Bold"/>
              </a:rPr>
              <a:t>Streetscape Improvements</a:t>
            </a:r>
          </a:p>
        </p:txBody>
      </p:sp>
      <p:sp>
        <p:nvSpPr>
          <p:cNvPr id="48" name="TextBox 48"/>
          <p:cNvSpPr txBox="1"/>
          <p:nvPr/>
        </p:nvSpPr>
        <p:spPr>
          <a:xfrm>
            <a:off x="14484694" y="4980507"/>
            <a:ext cx="2111279" cy="332667"/>
          </a:xfrm>
          <a:prstGeom prst="rect">
            <a:avLst/>
          </a:prstGeom>
        </p:spPr>
        <p:txBody>
          <a:bodyPr lIns="0" tIns="0" rIns="0" bIns="0" rtlCol="0" anchor="t">
            <a:spAutoFit/>
          </a:bodyPr>
          <a:lstStyle/>
          <a:p>
            <a:pPr>
              <a:lnSpc>
                <a:spcPts val="1153"/>
              </a:lnSpc>
            </a:pPr>
            <a:r>
              <a:rPr lang="en-US" sz="1311" spc="-32">
                <a:solidFill>
                  <a:srgbClr val="121212"/>
                </a:solidFill>
                <a:latin typeface="Calibri 3 Bold"/>
              </a:rPr>
              <a:t>ADA-compliant curb ramps at intersections </a:t>
            </a:r>
          </a:p>
        </p:txBody>
      </p:sp>
      <p:sp>
        <p:nvSpPr>
          <p:cNvPr id="49" name="Freeform 49"/>
          <p:cNvSpPr/>
          <p:nvPr/>
        </p:nvSpPr>
        <p:spPr>
          <a:xfrm>
            <a:off x="15990103" y="410975"/>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16"/>
            <a:stretch>
              <a:fillRect/>
            </a:stretch>
          </a:blipFill>
        </p:spPr>
        <p:txBody>
          <a:bodyPr/>
          <a:lstStyle/>
          <a:p>
            <a:endParaRPr lang="en-US"/>
          </a:p>
        </p:txBody>
      </p:sp>
      <p:sp>
        <p:nvSpPr>
          <p:cNvPr id="50" name="TextBox 50"/>
          <p:cNvSpPr txBox="1"/>
          <p:nvPr/>
        </p:nvSpPr>
        <p:spPr>
          <a:xfrm>
            <a:off x="2480455" y="2171700"/>
            <a:ext cx="3808862"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Start Date</a:t>
            </a:r>
          </a:p>
        </p:txBody>
      </p:sp>
      <p:sp>
        <p:nvSpPr>
          <p:cNvPr id="51" name="TextBox 51"/>
          <p:cNvSpPr txBox="1"/>
          <p:nvPr/>
        </p:nvSpPr>
        <p:spPr>
          <a:xfrm>
            <a:off x="6603545" y="2115352"/>
            <a:ext cx="2209727" cy="480709"/>
          </a:xfrm>
          <a:prstGeom prst="rect">
            <a:avLst/>
          </a:prstGeom>
        </p:spPr>
        <p:txBody>
          <a:bodyPr lIns="0" tIns="0" rIns="0" bIns="0" rtlCol="0" anchor="t">
            <a:spAutoFit/>
          </a:bodyPr>
          <a:lstStyle/>
          <a:p>
            <a:pPr algn="ctr">
              <a:lnSpc>
                <a:spcPts val="3970"/>
              </a:lnSpc>
            </a:pPr>
            <a:r>
              <a:rPr lang="en-US" sz="2835" dirty="0">
                <a:solidFill>
                  <a:srgbClr val="FFFFFF"/>
                </a:solidFill>
                <a:latin typeface="Calibri 1"/>
              </a:rPr>
              <a:t>Jan. 2, 2024</a:t>
            </a:r>
          </a:p>
        </p:txBody>
      </p:sp>
      <p:sp>
        <p:nvSpPr>
          <p:cNvPr id="52" name="TextBox 52"/>
          <p:cNvSpPr txBox="1"/>
          <p:nvPr/>
        </p:nvSpPr>
        <p:spPr>
          <a:xfrm>
            <a:off x="2480455" y="3123010"/>
            <a:ext cx="3808862"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End Date</a:t>
            </a:r>
          </a:p>
        </p:txBody>
      </p:sp>
      <p:sp>
        <p:nvSpPr>
          <p:cNvPr id="53" name="TextBox 53"/>
          <p:cNvSpPr txBox="1"/>
          <p:nvPr/>
        </p:nvSpPr>
        <p:spPr>
          <a:xfrm>
            <a:off x="2480455" y="4189810"/>
            <a:ext cx="3841274"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Construction Cost</a:t>
            </a:r>
          </a:p>
        </p:txBody>
      </p:sp>
      <p:sp>
        <p:nvSpPr>
          <p:cNvPr id="54" name="TextBox 54"/>
          <p:cNvSpPr txBox="1"/>
          <p:nvPr/>
        </p:nvSpPr>
        <p:spPr>
          <a:xfrm>
            <a:off x="2480455" y="5180410"/>
            <a:ext cx="3808862"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Funding Source</a:t>
            </a:r>
          </a:p>
        </p:txBody>
      </p:sp>
      <p:sp>
        <p:nvSpPr>
          <p:cNvPr id="55" name="TextBox 55"/>
          <p:cNvSpPr txBox="1"/>
          <p:nvPr/>
        </p:nvSpPr>
        <p:spPr>
          <a:xfrm>
            <a:off x="6537422" y="3107005"/>
            <a:ext cx="2209727" cy="480709"/>
          </a:xfrm>
          <a:prstGeom prst="rect">
            <a:avLst/>
          </a:prstGeom>
        </p:spPr>
        <p:txBody>
          <a:bodyPr lIns="0" tIns="0" rIns="0" bIns="0" rtlCol="0" anchor="t">
            <a:spAutoFit/>
          </a:bodyPr>
          <a:lstStyle/>
          <a:p>
            <a:pPr algn="ctr">
              <a:lnSpc>
                <a:spcPts val="3970"/>
              </a:lnSpc>
            </a:pPr>
            <a:r>
              <a:rPr lang="en-US" sz="2835" dirty="0">
                <a:solidFill>
                  <a:srgbClr val="FFFFFF"/>
                </a:solidFill>
                <a:latin typeface="Calibri 1"/>
              </a:rPr>
              <a:t>Spring 2025</a:t>
            </a:r>
          </a:p>
        </p:txBody>
      </p:sp>
      <p:sp>
        <p:nvSpPr>
          <p:cNvPr id="56" name="TextBox 56"/>
          <p:cNvSpPr txBox="1"/>
          <p:nvPr/>
        </p:nvSpPr>
        <p:spPr>
          <a:xfrm>
            <a:off x="6537422" y="4131294"/>
            <a:ext cx="2209727" cy="480709"/>
          </a:xfrm>
          <a:prstGeom prst="rect">
            <a:avLst/>
          </a:prstGeom>
        </p:spPr>
        <p:txBody>
          <a:bodyPr lIns="0" tIns="0" rIns="0" bIns="0" rtlCol="0" anchor="t">
            <a:spAutoFit/>
          </a:bodyPr>
          <a:lstStyle/>
          <a:p>
            <a:pPr algn="ctr">
              <a:lnSpc>
                <a:spcPts val="3970"/>
              </a:lnSpc>
            </a:pPr>
            <a:r>
              <a:rPr lang="en-US" sz="2835" dirty="0">
                <a:solidFill>
                  <a:srgbClr val="FFFFFF"/>
                </a:solidFill>
                <a:latin typeface="Calibri 1"/>
              </a:rPr>
              <a:t>$28.7M</a:t>
            </a:r>
          </a:p>
        </p:txBody>
      </p:sp>
      <p:sp>
        <p:nvSpPr>
          <p:cNvPr id="57" name="TextBox 57"/>
          <p:cNvSpPr txBox="1"/>
          <p:nvPr/>
        </p:nvSpPr>
        <p:spPr>
          <a:xfrm>
            <a:off x="6537422" y="5110944"/>
            <a:ext cx="2209727" cy="532064"/>
          </a:xfrm>
          <a:prstGeom prst="rect">
            <a:avLst/>
          </a:prstGeom>
        </p:spPr>
        <p:txBody>
          <a:bodyPr lIns="0" tIns="0" rIns="0" bIns="0" rtlCol="0" anchor="t">
            <a:spAutoFit/>
          </a:bodyPr>
          <a:lstStyle/>
          <a:p>
            <a:pPr algn="ctr">
              <a:lnSpc>
                <a:spcPts val="3970"/>
              </a:lnSpc>
            </a:pPr>
            <a:r>
              <a:rPr lang="en-US" sz="2835">
                <a:solidFill>
                  <a:srgbClr val="FFFFFF"/>
                </a:solidFill>
                <a:latin typeface="Calibri 1"/>
              </a:rPr>
              <a:t>FEMA</a:t>
            </a:r>
          </a:p>
        </p:txBody>
      </p:sp>
      <p:sp>
        <p:nvSpPr>
          <p:cNvPr id="58" name="TextBox 58"/>
          <p:cNvSpPr txBox="1"/>
          <p:nvPr/>
        </p:nvSpPr>
        <p:spPr>
          <a:xfrm>
            <a:off x="-2442337" y="8479020"/>
            <a:ext cx="2612681" cy="238505"/>
          </a:xfrm>
          <a:prstGeom prst="rect">
            <a:avLst/>
          </a:prstGeom>
        </p:spPr>
        <p:txBody>
          <a:bodyPr lIns="0" tIns="0" rIns="0" bIns="0" rtlCol="0" anchor="t">
            <a:spAutoFit/>
          </a:bodyPr>
          <a:lstStyle/>
          <a:p>
            <a:pPr>
              <a:lnSpc>
                <a:spcPts val="1487"/>
              </a:lnSpc>
            </a:pPr>
            <a:r>
              <a:rPr lang="en-US" sz="1690" spc="-42">
                <a:solidFill>
                  <a:srgbClr val="121212"/>
                </a:solidFill>
                <a:latin typeface="Calibri 1 Bold"/>
              </a:rPr>
              <a:t>Streetscape Improvements</a:t>
            </a:r>
          </a:p>
        </p:txBody>
      </p:sp>
      <p:sp>
        <p:nvSpPr>
          <p:cNvPr id="59" name="TextBox 59"/>
          <p:cNvSpPr txBox="1"/>
          <p:nvPr/>
        </p:nvSpPr>
        <p:spPr>
          <a:xfrm>
            <a:off x="-2209080" y="8686146"/>
            <a:ext cx="2111279" cy="332667"/>
          </a:xfrm>
          <a:prstGeom prst="rect">
            <a:avLst/>
          </a:prstGeom>
        </p:spPr>
        <p:txBody>
          <a:bodyPr lIns="0" tIns="0" rIns="0" bIns="0" rtlCol="0" anchor="t">
            <a:spAutoFit/>
          </a:bodyPr>
          <a:lstStyle/>
          <a:p>
            <a:pPr>
              <a:lnSpc>
                <a:spcPts val="1153"/>
              </a:lnSpc>
            </a:pPr>
            <a:r>
              <a:rPr lang="en-US" sz="1311" spc="-32" dirty="0">
                <a:solidFill>
                  <a:srgbClr val="121212"/>
                </a:solidFill>
                <a:latin typeface="Calibri 3 Bold"/>
              </a:rPr>
              <a:t>ADA-compliant curb ramps at intersections </a:t>
            </a:r>
          </a:p>
        </p:txBody>
      </p:sp>
      <p:sp>
        <p:nvSpPr>
          <p:cNvPr id="60" name="TextBox 60"/>
          <p:cNvSpPr txBox="1"/>
          <p:nvPr/>
        </p:nvSpPr>
        <p:spPr>
          <a:xfrm>
            <a:off x="3185757" y="1300898"/>
            <a:ext cx="5298784" cy="618128"/>
          </a:xfrm>
          <a:prstGeom prst="rect">
            <a:avLst/>
          </a:prstGeom>
        </p:spPr>
        <p:txBody>
          <a:bodyPr lIns="0" tIns="0" rIns="0" bIns="0" rtlCol="0" anchor="t">
            <a:spAutoFit/>
          </a:bodyPr>
          <a:lstStyle/>
          <a:p>
            <a:pPr algn="l">
              <a:lnSpc>
                <a:spcPts val="4578"/>
              </a:lnSpc>
              <a:spcBef>
                <a:spcPts val="3433"/>
              </a:spcBef>
            </a:pPr>
            <a:r>
              <a:rPr lang="en-US" sz="3157">
                <a:solidFill>
                  <a:srgbClr val="000000"/>
                </a:solidFill>
                <a:latin typeface="Calibri 6"/>
              </a:rPr>
              <a:t>Project Overview: At-A-Glance</a:t>
            </a:r>
          </a:p>
        </p:txBody>
      </p:sp>
      <p:sp>
        <p:nvSpPr>
          <p:cNvPr id="61" name="TextBox 61"/>
          <p:cNvSpPr txBox="1"/>
          <p:nvPr/>
        </p:nvSpPr>
        <p:spPr>
          <a:xfrm>
            <a:off x="2556931" y="6247210"/>
            <a:ext cx="1936843"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Contractor</a:t>
            </a:r>
          </a:p>
        </p:txBody>
      </p:sp>
      <p:sp>
        <p:nvSpPr>
          <p:cNvPr id="62" name="TextBox 62"/>
          <p:cNvSpPr txBox="1"/>
          <p:nvPr/>
        </p:nvSpPr>
        <p:spPr>
          <a:xfrm>
            <a:off x="4810795" y="6362700"/>
            <a:ext cx="4201900" cy="319126"/>
          </a:xfrm>
          <a:prstGeom prst="rect">
            <a:avLst/>
          </a:prstGeom>
        </p:spPr>
        <p:txBody>
          <a:bodyPr lIns="0" tIns="0" rIns="0" bIns="0" rtlCol="0" anchor="t">
            <a:spAutoFit/>
          </a:bodyPr>
          <a:lstStyle/>
          <a:p>
            <a:pPr algn="ctr">
              <a:lnSpc>
                <a:spcPts val="2373"/>
              </a:lnSpc>
            </a:pPr>
            <a:r>
              <a:rPr lang="en-US" sz="2608" dirty="0">
                <a:solidFill>
                  <a:srgbClr val="FFFFFF"/>
                </a:solidFill>
                <a:latin typeface="Calibri 1"/>
              </a:rPr>
              <a:t>Impetus Infrastructure, LLC</a:t>
            </a:r>
          </a:p>
        </p:txBody>
      </p:sp>
      <p:sp>
        <p:nvSpPr>
          <p:cNvPr id="63" name="TextBox 63"/>
          <p:cNvSpPr txBox="1"/>
          <p:nvPr/>
        </p:nvSpPr>
        <p:spPr>
          <a:xfrm>
            <a:off x="2509306" y="7277100"/>
            <a:ext cx="2629024"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Design Engineer</a:t>
            </a:r>
          </a:p>
        </p:txBody>
      </p:sp>
      <p:sp>
        <p:nvSpPr>
          <p:cNvPr id="64" name="TextBox 64"/>
          <p:cNvSpPr txBox="1"/>
          <p:nvPr/>
        </p:nvSpPr>
        <p:spPr>
          <a:xfrm>
            <a:off x="5649273" y="7412133"/>
            <a:ext cx="3101111" cy="319190"/>
          </a:xfrm>
          <a:prstGeom prst="rect">
            <a:avLst/>
          </a:prstGeom>
        </p:spPr>
        <p:txBody>
          <a:bodyPr lIns="0" tIns="0" rIns="0" bIns="0" rtlCol="0" anchor="t">
            <a:spAutoFit/>
          </a:bodyPr>
          <a:lstStyle/>
          <a:p>
            <a:pPr algn="ctr">
              <a:lnSpc>
                <a:spcPts val="2375"/>
              </a:lnSpc>
            </a:pPr>
            <a:r>
              <a:rPr lang="en-US" sz="2610" dirty="0" err="1">
                <a:solidFill>
                  <a:srgbClr val="FFFFFF"/>
                </a:solidFill>
                <a:latin typeface="Calibri 1"/>
              </a:rPr>
              <a:t>Ardurra</a:t>
            </a:r>
            <a:endParaRPr lang="en-US" sz="2610" dirty="0">
              <a:solidFill>
                <a:srgbClr val="FFFFFF"/>
              </a:solidFill>
              <a:latin typeface="Calibri 1"/>
            </a:endParaRPr>
          </a:p>
        </p:txBody>
      </p:sp>
      <p:sp>
        <p:nvSpPr>
          <p:cNvPr id="65" name="TextBox 65"/>
          <p:cNvSpPr txBox="1"/>
          <p:nvPr/>
        </p:nvSpPr>
        <p:spPr>
          <a:xfrm>
            <a:off x="2509306" y="8304610"/>
            <a:ext cx="2629024"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Blocks Improved</a:t>
            </a:r>
          </a:p>
        </p:txBody>
      </p:sp>
      <p:sp>
        <p:nvSpPr>
          <p:cNvPr id="66" name="TextBox 66"/>
          <p:cNvSpPr txBox="1"/>
          <p:nvPr/>
        </p:nvSpPr>
        <p:spPr>
          <a:xfrm>
            <a:off x="5476589" y="8247565"/>
            <a:ext cx="3712173" cy="480709"/>
          </a:xfrm>
          <a:prstGeom prst="rect">
            <a:avLst/>
          </a:prstGeom>
        </p:spPr>
        <p:txBody>
          <a:bodyPr lIns="0" tIns="0" rIns="0" bIns="0" rtlCol="0" anchor="t">
            <a:spAutoFit/>
          </a:bodyPr>
          <a:lstStyle/>
          <a:p>
            <a:pPr algn="ctr">
              <a:lnSpc>
                <a:spcPts val="3970"/>
              </a:lnSpc>
            </a:pPr>
            <a:r>
              <a:rPr lang="en-US" sz="2835" dirty="0">
                <a:solidFill>
                  <a:srgbClr val="FFFFFF"/>
                </a:solidFill>
                <a:latin typeface="Calibri 1"/>
              </a:rPr>
              <a:t> 31 blocks</a:t>
            </a:r>
          </a:p>
        </p:txBody>
      </p:sp>
      <p:sp>
        <p:nvSpPr>
          <p:cNvPr id="67" name="TextBox 67"/>
          <p:cNvSpPr txBox="1"/>
          <p:nvPr/>
        </p:nvSpPr>
        <p:spPr>
          <a:xfrm>
            <a:off x="2509306" y="9371410"/>
            <a:ext cx="2629024" cy="496490"/>
          </a:xfrm>
          <a:prstGeom prst="rect">
            <a:avLst/>
          </a:prstGeom>
        </p:spPr>
        <p:txBody>
          <a:bodyPr lIns="0" tIns="0" rIns="0" bIns="0" rtlCol="0" anchor="t">
            <a:spAutoFit/>
          </a:bodyPr>
          <a:lstStyle/>
          <a:p>
            <a:pPr algn="ctr">
              <a:lnSpc>
                <a:spcPts val="3609"/>
              </a:lnSpc>
            </a:pPr>
            <a:r>
              <a:rPr lang="en-US" sz="2578" dirty="0">
                <a:solidFill>
                  <a:srgbClr val="000000"/>
                </a:solidFill>
                <a:latin typeface="Calibri 1"/>
              </a:rPr>
              <a:t>City Contact</a:t>
            </a:r>
          </a:p>
        </p:txBody>
      </p:sp>
      <p:sp>
        <p:nvSpPr>
          <p:cNvPr id="68" name="TextBox 68"/>
          <p:cNvSpPr txBox="1"/>
          <p:nvPr/>
        </p:nvSpPr>
        <p:spPr>
          <a:xfrm>
            <a:off x="5447738" y="9283866"/>
            <a:ext cx="3712173" cy="480709"/>
          </a:xfrm>
          <a:prstGeom prst="rect">
            <a:avLst/>
          </a:prstGeom>
        </p:spPr>
        <p:txBody>
          <a:bodyPr lIns="0" tIns="0" rIns="0" bIns="0" rtlCol="0" anchor="t">
            <a:spAutoFit/>
          </a:bodyPr>
          <a:lstStyle/>
          <a:p>
            <a:pPr algn="ctr">
              <a:lnSpc>
                <a:spcPts val="3970"/>
              </a:lnSpc>
            </a:pPr>
            <a:r>
              <a:rPr lang="en-US" sz="2835" dirty="0">
                <a:solidFill>
                  <a:srgbClr val="FFFFFF"/>
                </a:solidFill>
                <a:latin typeface="Calibri 1"/>
              </a:rPr>
              <a:t>Lauren Muse</a:t>
            </a:r>
          </a:p>
        </p:txBody>
      </p:sp>
      <p:sp>
        <p:nvSpPr>
          <p:cNvPr id="69" name="TextBox 69"/>
          <p:cNvSpPr txBox="1"/>
          <p:nvPr/>
        </p:nvSpPr>
        <p:spPr>
          <a:xfrm>
            <a:off x="2209328" y="218650"/>
            <a:ext cx="10555969" cy="860172"/>
          </a:xfrm>
          <a:prstGeom prst="rect">
            <a:avLst/>
          </a:prstGeom>
        </p:spPr>
        <p:txBody>
          <a:bodyPr lIns="0" tIns="0" rIns="0" bIns="0" rtlCol="0" anchor="t">
            <a:spAutoFit/>
          </a:bodyPr>
          <a:lstStyle/>
          <a:p>
            <a:pPr>
              <a:lnSpc>
                <a:spcPts val="6359"/>
              </a:lnSpc>
            </a:pPr>
            <a:r>
              <a:rPr lang="en-US" sz="7226" spc="-180" dirty="0">
                <a:solidFill>
                  <a:srgbClr val="121212"/>
                </a:solidFill>
                <a:latin typeface="Calibri 1 Bold"/>
              </a:rPr>
              <a:t> East Carrollton Group B &amp; C</a:t>
            </a:r>
          </a:p>
        </p:txBody>
      </p:sp>
      <p:pic>
        <p:nvPicPr>
          <p:cNvPr id="73" name="Picture 72" descr="A qr code on a grey background&#10;&#10;Description automatically generated">
            <a:extLst>
              <a:ext uri="{FF2B5EF4-FFF2-40B4-BE49-F238E27FC236}">
                <a16:creationId xmlns:a16="http://schemas.microsoft.com/office/drawing/2014/main" id="{5C65CD86-B359-7417-3290-0DDACF9200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2022" y="296123"/>
            <a:ext cx="1700225" cy="1690700"/>
          </a:xfrm>
          <a:prstGeom prst="rect">
            <a:avLst/>
          </a:prstGeom>
        </p:spPr>
      </p:pic>
      <p:pic>
        <p:nvPicPr>
          <p:cNvPr id="72" name="Picture 71" descr="A map of a city&#10;&#10;Description automatically generated">
            <a:extLst>
              <a:ext uri="{FF2B5EF4-FFF2-40B4-BE49-F238E27FC236}">
                <a16:creationId xmlns:a16="http://schemas.microsoft.com/office/drawing/2014/main" id="{944CACB9-18E4-E6AE-B68F-5C3EE028B2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47230" y="5916831"/>
            <a:ext cx="7350170" cy="43701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D0CF"/>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7259300" cy="9258300"/>
          </a:xfrm>
          <a:prstGeom prst="rect">
            <a:avLst/>
          </a:prstGeom>
          <a:solidFill>
            <a:srgbClr val="FFFFFF"/>
          </a:solidFill>
        </p:spPr>
        <p:txBody>
          <a:bodyPr/>
          <a:lstStyle/>
          <a:p>
            <a:endParaRPr lang="en-US" dirty="0"/>
          </a:p>
        </p:txBody>
      </p:sp>
      <p:sp>
        <p:nvSpPr>
          <p:cNvPr id="3" name="Freeform 3"/>
          <p:cNvSpPr/>
          <p:nvPr/>
        </p:nvSpPr>
        <p:spPr>
          <a:xfrm>
            <a:off x="1143000" y="9410700"/>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1050879" y="300643"/>
            <a:ext cx="6208421" cy="458715"/>
          </a:xfrm>
          <a:prstGeom prst="rect">
            <a:avLst/>
          </a:prstGeom>
        </p:spPr>
        <p:txBody>
          <a:bodyPr lIns="0" tIns="0" rIns="0" bIns="0" rtlCol="0" anchor="t">
            <a:spAutoFit/>
          </a:bodyPr>
          <a:lstStyle/>
          <a:p>
            <a:pPr algn="r">
              <a:lnSpc>
                <a:spcPts val="3422"/>
              </a:lnSpc>
            </a:pPr>
            <a:r>
              <a:rPr lang="en-US" sz="3889" spc="-97" dirty="0">
                <a:solidFill>
                  <a:srgbClr val="121212"/>
                </a:solidFill>
                <a:latin typeface="Calibri 1 Bold"/>
              </a:rPr>
              <a:t> East Carrollton Group B &amp; C</a:t>
            </a:r>
          </a:p>
        </p:txBody>
      </p:sp>
      <p:sp>
        <p:nvSpPr>
          <p:cNvPr id="5" name="TextBox 5"/>
          <p:cNvSpPr txBox="1"/>
          <p:nvPr/>
        </p:nvSpPr>
        <p:spPr>
          <a:xfrm>
            <a:off x="2031580" y="1906783"/>
            <a:ext cx="14884819" cy="2250424"/>
          </a:xfrm>
          <a:prstGeom prst="rect">
            <a:avLst/>
          </a:prstGeom>
        </p:spPr>
        <p:txBody>
          <a:bodyPr wrap="square" lIns="0" tIns="0" rIns="0" bIns="0" rtlCol="0" anchor="t">
            <a:spAutoFit/>
          </a:bodyPr>
          <a:lstStyle/>
          <a:p>
            <a:pPr marL="0" lvl="0" indent="0" algn="l">
              <a:lnSpc>
                <a:spcPts val="8735"/>
              </a:lnSpc>
            </a:pPr>
            <a:r>
              <a:rPr lang="en-US" sz="8800" spc="-242" dirty="0">
                <a:solidFill>
                  <a:srgbClr val="121212"/>
                </a:solidFill>
                <a:latin typeface="Calibri 1 Bold"/>
              </a:rPr>
              <a:t>Sewer System Evaluation and  Rehabilitation Program (SSERP)</a:t>
            </a:r>
          </a:p>
        </p:txBody>
      </p:sp>
      <p:sp>
        <p:nvSpPr>
          <p:cNvPr id="18" name="TextBox 5">
            <a:extLst>
              <a:ext uri="{FF2B5EF4-FFF2-40B4-BE49-F238E27FC236}">
                <a16:creationId xmlns:a16="http://schemas.microsoft.com/office/drawing/2014/main" id="{74B66659-91D0-E566-EA3F-338023E79828}"/>
              </a:ext>
            </a:extLst>
          </p:cNvPr>
          <p:cNvSpPr txBox="1"/>
          <p:nvPr/>
        </p:nvSpPr>
        <p:spPr>
          <a:xfrm>
            <a:off x="2743200" y="4272939"/>
            <a:ext cx="15163800" cy="5044138"/>
          </a:xfrm>
          <a:prstGeom prst="rect">
            <a:avLst/>
          </a:prstGeom>
          <a:solidFill>
            <a:schemeClr val="bg1">
              <a:lumMod val="85000"/>
            </a:schemeClr>
          </a:solidFill>
        </p:spPr>
        <p:txBody>
          <a:bodyPr wrap="square" lIns="0" tIns="0" rIns="0" bIns="0" rtlCol="0" anchor="t">
            <a:spAutoFit/>
          </a:bodyPr>
          <a:lstStyle/>
          <a:p>
            <a:pPr marL="342900" lvl="0" indent="-342900">
              <a:lnSpc>
                <a:spcPts val="3584"/>
              </a:lnSpc>
              <a:buFont typeface="Arial" panose="020B0604020202020204" pitchFamily="34" charset="0"/>
              <a:buChar char="•"/>
            </a:pPr>
            <a:r>
              <a:rPr lang="en-US" sz="2800" i="1" dirty="0"/>
              <a:t>The Sewerage and Water Board of New Orleans has undertaken a multi-year program, the Sewer System Evaluation and Rehabilitation Program (SSERP), to identify and address structural and mechanical deficiencies in the wastewater collection system and to ensure that the system has adequate capacity.</a:t>
            </a:r>
          </a:p>
          <a:p>
            <a:pPr marL="0" lvl="0" indent="0">
              <a:lnSpc>
                <a:spcPts val="3584"/>
              </a:lnSpc>
            </a:pPr>
            <a:endParaRPr lang="en-US" sz="2400" i="1" dirty="0"/>
          </a:p>
          <a:p>
            <a:pPr marL="342900" lvl="0" indent="-342900">
              <a:lnSpc>
                <a:spcPts val="3584"/>
              </a:lnSpc>
              <a:buFont typeface="Arial" panose="020B0604020202020204" pitchFamily="34" charset="0"/>
              <a:buChar char="•"/>
            </a:pPr>
            <a:r>
              <a:rPr lang="en-US" sz="2800" i="1" dirty="0"/>
              <a:t>The SSERP work for the East Carrollton Group B &amp; C project has a required completion timeline of 180 days from January 2</a:t>
            </a:r>
            <a:r>
              <a:rPr lang="en-US" sz="2800" i="1" baseline="30000" dirty="0"/>
              <a:t>nd</a:t>
            </a:r>
            <a:r>
              <a:rPr lang="en-US" sz="2800" i="1" dirty="0"/>
              <a:t>. </a:t>
            </a:r>
          </a:p>
          <a:p>
            <a:pPr marL="342900" lvl="0" indent="-342900">
              <a:lnSpc>
                <a:spcPts val="3584"/>
              </a:lnSpc>
              <a:buFont typeface="Arial" panose="020B0604020202020204" pitchFamily="34" charset="0"/>
              <a:buChar char="•"/>
            </a:pPr>
            <a:endParaRPr lang="en-US" sz="2800" i="1" dirty="0"/>
          </a:p>
          <a:p>
            <a:pPr marL="342900" lvl="0" indent="-342900">
              <a:lnSpc>
                <a:spcPts val="3584"/>
              </a:lnSpc>
              <a:buFont typeface="Arial" panose="020B0604020202020204" pitchFamily="34" charset="0"/>
              <a:buChar char="•"/>
            </a:pPr>
            <a:r>
              <a:rPr lang="en-US" sz="2800" i="1" dirty="0"/>
              <a:t>All water test closures for this project have been conducted. Therefore, expediting the water line installation processing by at least two to three weeks. All water line replacements will be connected through full line tie-ins that will be communicated to residents within 48 hours before disruptions. </a:t>
            </a:r>
            <a:endParaRPr lang="en-US" sz="3600" spc="-70" dirty="0">
              <a:solidFill>
                <a:srgbClr val="121212"/>
              </a:solidFill>
              <a:latin typeface="Calibri 1 Bold"/>
            </a:endParaRPr>
          </a:p>
        </p:txBody>
      </p:sp>
      <p:pic>
        <p:nvPicPr>
          <p:cNvPr id="22" name="Picture 21">
            <a:extLst>
              <a:ext uri="{FF2B5EF4-FFF2-40B4-BE49-F238E27FC236}">
                <a16:creationId xmlns:a16="http://schemas.microsoft.com/office/drawing/2014/main" id="{019C17C7-8BF6-B68E-F37C-EA7DCDED1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8600" y="1163109"/>
            <a:ext cx="2133600" cy="1735238"/>
          </a:xfrm>
          <a:prstGeom prst="rect">
            <a:avLst/>
          </a:prstGeom>
        </p:spPr>
      </p:pic>
    </p:spTree>
    <p:extLst>
      <p:ext uri="{BB962C8B-B14F-4D97-AF65-F5344CB8AC3E}">
        <p14:creationId xmlns:p14="http://schemas.microsoft.com/office/powerpoint/2010/main" val="279730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D0CF"/>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7259300" cy="9258300"/>
          </a:xfrm>
          <a:prstGeom prst="rect">
            <a:avLst/>
          </a:prstGeom>
          <a:solidFill>
            <a:srgbClr val="FFFFFF"/>
          </a:solidFill>
        </p:spPr>
        <p:txBody>
          <a:bodyPr/>
          <a:lstStyle/>
          <a:p>
            <a:endParaRPr lang="en-US" dirty="0"/>
          </a:p>
        </p:txBody>
      </p:sp>
      <p:sp>
        <p:nvSpPr>
          <p:cNvPr id="3" name="Freeform 3"/>
          <p:cNvSpPr/>
          <p:nvPr/>
        </p:nvSpPr>
        <p:spPr>
          <a:xfrm>
            <a:off x="2006487" y="9315816"/>
            <a:ext cx="1924765" cy="461280"/>
          </a:xfrm>
          <a:custGeom>
            <a:avLst/>
            <a:gdLst/>
            <a:ahLst/>
            <a:cxnLst/>
            <a:rect l="l" t="t" r="r" b="b"/>
            <a:pathLst>
              <a:path w="1924765" h="461280">
                <a:moveTo>
                  <a:pt x="0" y="0"/>
                </a:moveTo>
                <a:lnTo>
                  <a:pt x="1924765" y="0"/>
                </a:lnTo>
                <a:lnTo>
                  <a:pt x="1924765" y="461280"/>
                </a:lnTo>
                <a:lnTo>
                  <a:pt x="0" y="46128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1050879" y="300643"/>
            <a:ext cx="6208421" cy="458715"/>
          </a:xfrm>
          <a:prstGeom prst="rect">
            <a:avLst/>
          </a:prstGeom>
        </p:spPr>
        <p:txBody>
          <a:bodyPr lIns="0" tIns="0" rIns="0" bIns="0" rtlCol="0" anchor="t">
            <a:spAutoFit/>
          </a:bodyPr>
          <a:lstStyle/>
          <a:p>
            <a:pPr algn="r">
              <a:lnSpc>
                <a:spcPts val="3422"/>
              </a:lnSpc>
            </a:pPr>
            <a:r>
              <a:rPr lang="en-US" sz="3889" spc="-97" dirty="0">
                <a:solidFill>
                  <a:srgbClr val="121212"/>
                </a:solidFill>
                <a:latin typeface="Calibri 1 Bold"/>
              </a:rPr>
              <a:t> East Carrollton Group B &amp; C</a:t>
            </a:r>
          </a:p>
        </p:txBody>
      </p:sp>
      <p:sp>
        <p:nvSpPr>
          <p:cNvPr id="5" name="TextBox 5"/>
          <p:cNvSpPr txBox="1"/>
          <p:nvPr/>
        </p:nvSpPr>
        <p:spPr>
          <a:xfrm>
            <a:off x="2031581" y="1906783"/>
            <a:ext cx="6131510" cy="2512934"/>
          </a:xfrm>
          <a:prstGeom prst="rect">
            <a:avLst/>
          </a:prstGeom>
        </p:spPr>
        <p:txBody>
          <a:bodyPr lIns="0" tIns="0" rIns="0" bIns="0" rtlCol="0" anchor="t">
            <a:spAutoFit/>
          </a:bodyPr>
          <a:lstStyle/>
          <a:p>
            <a:pPr marL="0" lvl="0" indent="0" algn="l">
              <a:lnSpc>
                <a:spcPts val="8735"/>
              </a:lnSpc>
            </a:pPr>
            <a:r>
              <a:rPr lang="en-US" sz="9706" spc="-242">
                <a:solidFill>
                  <a:srgbClr val="121212"/>
                </a:solidFill>
                <a:latin typeface="Calibri 1 Bold"/>
              </a:rPr>
              <a:t>Project Sequencing</a:t>
            </a:r>
          </a:p>
        </p:txBody>
      </p:sp>
      <p:grpSp>
        <p:nvGrpSpPr>
          <p:cNvPr id="6" name="Group 6"/>
          <p:cNvGrpSpPr/>
          <p:nvPr/>
        </p:nvGrpSpPr>
        <p:grpSpPr>
          <a:xfrm>
            <a:off x="2467722" y="4995789"/>
            <a:ext cx="2927059" cy="4040966"/>
            <a:chOff x="0" y="28575"/>
            <a:chExt cx="5407133" cy="5387953"/>
          </a:xfrm>
        </p:grpSpPr>
        <p:sp>
          <p:nvSpPr>
            <p:cNvPr id="7" name="TextBox 7"/>
            <p:cNvSpPr txBox="1"/>
            <p:nvPr/>
          </p:nvSpPr>
          <p:spPr>
            <a:xfrm>
              <a:off x="0" y="28575"/>
              <a:ext cx="5407133" cy="699389"/>
            </a:xfrm>
            <a:prstGeom prst="rect">
              <a:avLst/>
            </a:prstGeom>
          </p:spPr>
          <p:txBody>
            <a:bodyPr lIns="0" tIns="0" rIns="0" bIns="0" rtlCol="0" anchor="t">
              <a:spAutoFit/>
            </a:bodyPr>
            <a:lstStyle/>
            <a:p>
              <a:pPr marL="0" lvl="0" indent="0" algn="l">
                <a:lnSpc>
                  <a:spcPts val="3996"/>
                </a:lnSpc>
                <a:spcBef>
                  <a:spcPct val="0"/>
                </a:spcBef>
              </a:pPr>
              <a:r>
                <a:rPr lang="en-US" sz="3600" u="sng" spc="-89" dirty="0">
                  <a:solidFill>
                    <a:srgbClr val="000000"/>
                  </a:solidFill>
                  <a:latin typeface="HK Grotesk Bold Bold"/>
                </a:rPr>
                <a:t>Phase 1</a:t>
              </a:r>
            </a:p>
          </p:txBody>
        </p:sp>
        <p:sp>
          <p:nvSpPr>
            <p:cNvPr id="8" name="TextBox 8"/>
            <p:cNvSpPr txBox="1"/>
            <p:nvPr/>
          </p:nvSpPr>
          <p:spPr>
            <a:xfrm>
              <a:off x="0" y="998568"/>
              <a:ext cx="5407133" cy="4417960"/>
            </a:xfrm>
            <a:prstGeom prst="rect">
              <a:avLst/>
            </a:prstGeom>
          </p:spPr>
          <p:txBody>
            <a:bodyPr lIns="0" tIns="0" rIns="0" bIns="0" rtlCol="0" anchor="t">
              <a:spAutoFit/>
            </a:bodyPr>
            <a:lstStyle/>
            <a:p>
              <a:pPr>
                <a:lnSpc>
                  <a:spcPts val="2319"/>
                </a:lnSpc>
                <a:spcBef>
                  <a:spcPts val="1737"/>
                </a:spcBef>
              </a:pPr>
              <a:r>
                <a:rPr lang="en-US" sz="1599" dirty="0">
                  <a:solidFill>
                    <a:srgbClr val="000000"/>
                  </a:solidFill>
                  <a:latin typeface="Open Sans"/>
                </a:rPr>
                <a:t>Crews will begin working on task order 1. 600 to 800 blocks of Adams St. and Hillary St.</a:t>
              </a:r>
            </a:p>
            <a:p>
              <a:pPr marL="345439" lvl="1" indent="-172720">
                <a:lnSpc>
                  <a:spcPts val="2319"/>
                </a:lnSpc>
                <a:spcBef>
                  <a:spcPts val="868"/>
                </a:spcBef>
                <a:buFont typeface="Arial"/>
                <a:buChar char="•"/>
              </a:pPr>
              <a:r>
                <a:rPr lang="en-US" sz="1599" dirty="0">
                  <a:solidFill>
                    <a:srgbClr val="000000"/>
                  </a:solidFill>
                  <a:latin typeface="Open Sans"/>
                </a:rPr>
                <a:t>Utilities (sewer*, water and </a:t>
              </a:r>
              <a:r>
                <a:rPr lang="en-US" sz="1599" dirty="0" err="1">
                  <a:solidFill>
                    <a:srgbClr val="000000"/>
                  </a:solidFill>
                  <a:latin typeface="Open Sans"/>
                </a:rPr>
                <a:t>drainlines</a:t>
              </a:r>
              <a:r>
                <a:rPr lang="en-US" sz="1599" dirty="0">
                  <a:solidFill>
                    <a:srgbClr val="000000"/>
                  </a:solidFill>
                  <a:latin typeface="Open Sans"/>
                </a:rPr>
                <a:t>),</a:t>
              </a:r>
            </a:p>
            <a:p>
              <a:pPr marL="345439" lvl="1" indent="-172720">
                <a:lnSpc>
                  <a:spcPts val="2319"/>
                </a:lnSpc>
                <a:spcBef>
                  <a:spcPts val="868"/>
                </a:spcBef>
                <a:buFont typeface="Arial"/>
                <a:buChar char="•"/>
              </a:pPr>
              <a:r>
                <a:rPr lang="en-US" sz="1599" dirty="0">
                  <a:solidFill>
                    <a:srgbClr val="000000"/>
                  </a:solidFill>
                  <a:latin typeface="Open Sans"/>
                </a:rPr>
                <a:t>Roadway</a:t>
              </a:r>
            </a:p>
            <a:p>
              <a:pPr marL="345439" lvl="1" indent="-172720">
                <a:lnSpc>
                  <a:spcPts val="2319"/>
                </a:lnSpc>
                <a:spcBef>
                  <a:spcPts val="868"/>
                </a:spcBef>
                <a:buFont typeface="Arial"/>
                <a:buChar char="•"/>
              </a:pPr>
              <a:r>
                <a:rPr lang="en-US" sz="1599" dirty="0">
                  <a:solidFill>
                    <a:srgbClr val="000000"/>
                  </a:solidFill>
                  <a:latin typeface="Open Sans"/>
                </a:rPr>
                <a:t>Sidewalks </a:t>
              </a:r>
            </a:p>
            <a:p>
              <a:pPr marL="345439" lvl="1" indent="-172720">
                <a:lnSpc>
                  <a:spcPts val="2319"/>
                </a:lnSpc>
                <a:spcBef>
                  <a:spcPts val="868"/>
                </a:spcBef>
                <a:buFont typeface="Arial"/>
                <a:buChar char="•"/>
              </a:pPr>
              <a:r>
                <a:rPr lang="en-US" sz="1599" dirty="0">
                  <a:solidFill>
                    <a:srgbClr val="000000"/>
                  </a:solidFill>
                  <a:latin typeface="Open Sans"/>
                </a:rPr>
                <a:t>ADA ramps </a:t>
              </a:r>
            </a:p>
            <a:p>
              <a:pPr algn="l">
                <a:lnSpc>
                  <a:spcPts val="2319"/>
                </a:lnSpc>
                <a:spcBef>
                  <a:spcPts val="1737"/>
                </a:spcBef>
              </a:pPr>
              <a:endParaRPr lang="en-US" sz="1599" dirty="0">
                <a:solidFill>
                  <a:srgbClr val="000000"/>
                </a:solidFill>
                <a:latin typeface="Open Sans"/>
              </a:endParaRPr>
            </a:p>
          </p:txBody>
        </p:sp>
      </p:grpSp>
      <p:grpSp>
        <p:nvGrpSpPr>
          <p:cNvPr id="9" name="Group 9"/>
          <p:cNvGrpSpPr/>
          <p:nvPr/>
        </p:nvGrpSpPr>
        <p:grpSpPr>
          <a:xfrm>
            <a:off x="5583643" y="4995789"/>
            <a:ext cx="3272922" cy="4925824"/>
            <a:chOff x="-5039927" y="-196948"/>
            <a:chExt cx="5773252" cy="6567763"/>
          </a:xfrm>
        </p:grpSpPr>
        <p:sp>
          <p:nvSpPr>
            <p:cNvPr id="10" name="TextBox 10"/>
            <p:cNvSpPr txBox="1"/>
            <p:nvPr/>
          </p:nvSpPr>
          <p:spPr>
            <a:xfrm>
              <a:off x="-4673808" y="-196948"/>
              <a:ext cx="5407133" cy="699389"/>
            </a:xfrm>
            <a:prstGeom prst="rect">
              <a:avLst/>
            </a:prstGeom>
          </p:spPr>
          <p:txBody>
            <a:bodyPr lIns="0" tIns="0" rIns="0" bIns="0" rtlCol="0" anchor="t">
              <a:spAutoFit/>
            </a:bodyPr>
            <a:lstStyle/>
            <a:p>
              <a:pPr marL="0" lvl="0" indent="0" algn="l">
                <a:lnSpc>
                  <a:spcPts val="3996"/>
                </a:lnSpc>
                <a:spcBef>
                  <a:spcPct val="0"/>
                </a:spcBef>
              </a:pPr>
              <a:r>
                <a:rPr lang="en-US" sz="3600" u="sng" spc="-89" dirty="0">
                  <a:solidFill>
                    <a:srgbClr val="000000"/>
                  </a:solidFill>
                  <a:latin typeface="HK Grotesk Bold Bold"/>
                </a:rPr>
                <a:t>Phase 2</a:t>
              </a:r>
            </a:p>
          </p:txBody>
        </p:sp>
        <p:sp>
          <p:nvSpPr>
            <p:cNvPr id="11" name="TextBox 11"/>
            <p:cNvSpPr txBox="1"/>
            <p:nvPr/>
          </p:nvSpPr>
          <p:spPr>
            <a:xfrm>
              <a:off x="-5039927" y="773045"/>
              <a:ext cx="5407133" cy="5597770"/>
            </a:xfrm>
            <a:prstGeom prst="rect">
              <a:avLst/>
            </a:prstGeom>
          </p:spPr>
          <p:txBody>
            <a:bodyPr lIns="0" tIns="0" rIns="0" bIns="0" rtlCol="0" anchor="t">
              <a:spAutoFit/>
            </a:bodyPr>
            <a:lstStyle/>
            <a:p>
              <a:pPr>
                <a:lnSpc>
                  <a:spcPts val="2319"/>
                </a:lnSpc>
                <a:spcBef>
                  <a:spcPts val="1737"/>
                </a:spcBef>
              </a:pPr>
              <a:r>
                <a:rPr lang="en-US" sz="1599" dirty="0">
                  <a:solidFill>
                    <a:srgbClr val="000000"/>
                  </a:solidFill>
                  <a:latin typeface="Open Sans"/>
                </a:rPr>
                <a:t>Once Phase 1 is completed, crews will move into task order 2 &amp; 7. The 800 &amp; 1200 blocks of Adams St. and 8000 Freret St., 7800 Jeanette St., and 1900 Short St. </a:t>
              </a:r>
            </a:p>
            <a:p>
              <a:pPr marL="345439" lvl="1" indent="-172720">
                <a:lnSpc>
                  <a:spcPts val="2319"/>
                </a:lnSpc>
                <a:spcBef>
                  <a:spcPts val="868"/>
                </a:spcBef>
                <a:buFont typeface="Arial"/>
                <a:buChar char="•"/>
              </a:pPr>
              <a:r>
                <a:rPr lang="en-US" sz="1599" dirty="0">
                  <a:solidFill>
                    <a:srgbClr val="000000"/>
                  </a:solidFill>
                  <a:latin typeface="Open Sans"/>
                </a:rPr>
                <a:t>Utilities (sewer*, water and </a:t>
              </a:r>
              <a:r>
                <a:rPr lang="en-US" sz="1599" dirty="0" err="1">
                  <a:solidFill>
                    <a:srgbClr val="000000"/>
                  </a:solidFill>
                  <a:latin typeface="Open Sans"/>
                </a:rPr>
                <a:t>drainlines</a:t>
              </a:r>
              <a:r>
                <a:rPr lang="en-US" sz="1599" dirty="0">
                  <a:solidFill>
                    <a:srgbClr val="000000"/>
                  </a:solidFill>
                  <a:latin typeface="Open Sans"/>
                </a:rPr>
                <a:t>),</a:t>
              </a:r>
            </a:p>
            <a:p>
              <a:pPr marL="345439" lvl="1" indent="-172720">
                <a:lnSpc>
                  <a:spcPts val="2319"/>
                </a:lnSpc>
                <a:spcBef>
                  <a:spcPts val="868"/>
                </a:spcBef>
                <a:buFont typeface="Arial"/>
                <a:buChar char="•"/>
              </a:pPr>
              <a:r>
                <a:rPr lang="en-US" sz="1599" dirty="0">
                  <a:solidFill>
                    <a:srgbClr val="000000"/>
                  </a:solidFill>
                  <a:latin typeface="Open Sans"/>
                </a:rPr>
                <a:t>Roadway</a:t>
              </a:r>
            </a:p>
            <a:p>
              <a:pPr marL="345439" lvl="1" indent="-172720">
                <a:lnSpc>
                  <a:spcPts val="2319"/>
                </a:lnSpc>
                <a:spcBef>
                  <a:spcPts val="868"/>
                </a:spcBef>
                <a:buFont typeface="Arial"/>
                <a:buChar char="•"/>
              </a:pPr>
              <a:r>
                <a:rPr lang="en-US" sz="1599" dirty="0">
                  <a:solidFill>
                    <a:srgbClr val="000000"/>
                  </a:solidFill>
                  <a:latin typeface="Open Sans"/>
                </a:rPr>
                <a:t>Sidewalks </a:t>
              </a:r>
            </a:p>
            <a:p>
              <a:pPr marL="345439" lvl="1" indent="-172720">
                <a:lnSpc>
                  <a:spcPts val="2319"/>
                </a:lnSpc>
                <a:spcBef>
                  <a:spcPts val="868"/>
                </a:spcBef>
                <a:buFont typeface="Arial"/>
                <a:buChar char="•"/>
              </a:pPr>
              <a:r>
                <a:rPr lang="en-US" sz="1599" dirty="0">
                  <a:solidFill>
                    <a:srgbClr val="000000"/>
                  </a:solidFill>
                  <a:latin typeface="Open Sans"/>
                </a:rPr>
                <a:t>ADA ramps </a:t>
              </a:r>
            </a:p>
            <a:p>
              <a:pPr algn="l">
                <a:lnSpc>
                  <a:spcPts val="2319"/>
                </a:lnSpc>
                <a:spcBef>
                  <a:spcPts val="1737"/>
                </a:spcBef>
              </a:pPr>
              <a:endParaRPr lang="en-US" sz="1599" dirty="0">
                <a:solidFill>
                  <a:srgbClr val="000000"/>
                </a:solidFill>
                <a:latin typeface="Open Sans"/>
              </a:endParaRPr>
            </a:p>
          </p:txBody>
        </p:sp>
      </p:grpSp>
      <p:grpSp>
        <p:nvGrpSpPr>
          <p:cNvPr id="12" name="Group 12"/>
          <p:cNvGrpSpPr/>
          <p:nvPr/>
        </p:nvGrpSpPr>
        <p:grpSpPr>
          <a:xfrm>
            <a:off x="8914331" y="4995789"/>
            <a:ext cx="3080528" cy="4925824"/>
            <a:chOff x="-7924181" y="-196948"/>
            <a:chExt cx="5690635" cy="6567763"/>
          </a:xfrm>
        </p:grpSpPr>
        <p:sp>
          <p:nvSpPr>
            <p:cNvPr id="13" name="TextBox 13"/>
            <p:cNvSpPr txBox="1"/>
            <p:nvPr/>
          </p:nvSpPr>
          <p:spPr>
            <a:xfrm>
              <a:off x="-7640679" y="-196948"/>
              <a:ext cx="5407133" cy="699389"/>
            </a:xfrm>
            <a:prstGeom prst="rect">
              <a:avLst/>
            </a:prstGeom>
          </p:spPr>
          <p:txBody>
            <a:bodyPr lIns="0" tIns="0" rIns="0" bIns="0" rtlCol="0" anchor="t">
              <a:spAutoFit/>
            </a:bodyPr>
            <a:lstStyle/>
            <a:p>
              <a:pPr marL="0" lvl="0" indent="0" algn="l">
                <a:lnSpc>
                  <a:spcPts val="3996"/>
                </a:lnSpc>
                <a:spcBef>
                  <a:spcPct val="0"/>
                </a:spcBef>
              </a:pPr>
              <a:r>
                <a:rPr lang="en-US" sz="3600" u="sng" spc="-89" dirty="0">
                  <a:solidFill>
                    <a:srgbClr val="000000"/>
                  </a:solidFill>
                  <a:latin typeface="HK Grotesk Bold Bold"/>
                </a:rPr>
                <a:t>Phase 3</a:t>
              </a:r>
            </a:p>
          </p:txBody>
        </p:sp>
        <p:sp>
          <p:nvSpPr>
            <p:cNvPr id="14" name="TextBox 14"/>
            <p:cNvSpPr txBox="1"/>
            <p:nvPr/>
          </p:nvSpPr>
          <p:spPr>
            <a:xfrm>
              <a:off x="-7924181" y="773045"/>
              <a:ext cx="5407133" cy="5597770"/>
            </a:xfrm>
            <a:prstGeom prst="rect">
              <a:avLst/>
            </a:prstGeom>
          </p:spPr>
          <p:txBody>
            <a:bodyPr lIns="0" tIns="0" rIns="0" bIns="0" rtlCol="0" anchor="t">
              <a:spAutoFit/>
            </a:bodyPr>
            <a:lstStyle/>
            <a:p>
              <a:pPr>
                <a:lnSpc>
                  <a:spcPts val="2319"/>
                </a:lnSpc>
                <a:spcBef>
                  <a:spcPts val="1737"/>
                </a:spcBef>
              </a:pPr>
              <a:r>
                <a:rPr lang="en-US" sz="1599" dirty="0">
                  <a:solidFill>
                    <a:srgbClr val="000000"/>
                  </a:solidFill>
                  <a:latin typeface="Open Sans"/>
                </a:rPr>
                <a:t>After Phase 2 is completed, work will begin in task order 3 &amp; 6. The 2100 &amp; 2300 blocks of Adams St. and 1300 Adams, 7500 -7600 Plum, 1200 Hillary and 7500 Oak.</a:t>
              </a:r>
            </a:p>
            <a:p>
              <a:pPr marL="345439" lvl="1" indent="-172720">
                <a:lnSpc>
                  <a:spcPts val="2319"/>
                </a:lnSpc>
                <a:spcBef>
                  <a:spcPts val="868"/>
                </a:spcBef>
                <a:buFont typeface="Arial"/>
                <a:buChar char="•"/>
              </a:pPr>
              <a:r>
                <a:rPr lang="en-US" sz="1599" dirty="0">
                  <a:solidFill>
                    <a:srgbClr val="000000"/>
                  </a:solidFill>
                  <a:latin typeface="Open Sans"/>
                </a:rPr>
                <a:t>Utilities (sewer*, water and </a:t>
              </a:r>
              <a:r>
                <a:rPr lang="en-US" sz="1599" dirty="0" err="1">
                  <a:solidFill>
                    <a:srgbClr val="000000"/>
                  </a:solidFill>
                  <a:latin typeface="Open Sans"/>
                </a:rPr>
                <a:t>drainlines</a:t>
              </a:r>
              <a:r>
                <a:rPr lang="en-US" sz="1599" dirty="0">
                  <a:solidFill>
                    <a:srgbClr val="000000"/>
                  </a:solidFill>
                  <a:latin typeface="Open Sans"/>
                </a:rPr>
                <a:t>),</a:t>
              </a:r>
            </a:p>
            <a:p>
              <a:pPr marL="345439" lvl="1" indent="-172720">
                <a:lnSpc>
                  <a:spcPts val="2319"/>
                </a:lnSpc>
                <a:spcBef>
                  <a:spcPts val="868"/>
                </a:spcBef>
                <a:buFont typeface="Arial"/>
                <a:buChar char="•"/>
              </a:pPr>
              <a:r>
                <a:rPr lang="en-US" sz="1599" dirty="0">
                  <a:solidFill>
                    <a:srgbClr val="000000"/>
                  </a:solidFill>
                  <a:latin typeface="Open Sans"/>
                </a:rPr>
                <a:t>Roadway</a:t>
              </a:r>
            </a:p>
            <a:p>
              <a:pPr marL="345439" lvl="1" indent="-172720">
                <a:lnSpc>
                  <a:spcPts val="2319"/>
                </a:lnSpc>
                <a:spcBef>
                  <a:spcPts val="868"/>
                </a:spcBef>
                <a:buFont typeface="Arial"/>
                <a:buChar char="•"/>
              </a:pPr>
              <a:r>
                <a:rPr lang="en-US" sz="1599" dirty="0">
                  <a:solidFill>
                    <a:srgbClr val="000000"/>
                  </a:solidFill>
                  <a:latin typeface="Open Sans"/>
                </a:rPr>
                <a:t>Sidewalks</a:t>
              </a:r>
            </a:p>
            <a:p>
              <a:pPr marL="345439" lvl="1" indent="-172720">
                <a:lnSpc>
                  <a:spcPts val="2319"/>
                </a:lnSpc>
                <a:spcBef>
                  <a:spcPts val="868"/>
                </a:spcBef>
                <a:buFont typeface="Arial"/>
                <a:buChar char="•"/>
              </a:pPr>
              <a:r>
                <a:rPr lang="en-US" sz="1599" dirty="0">
                  <a:solidFill>
                    <a:srgbClr val="000000"/>
                  </a:solidFill>
                  <a:latin typeface="Open Sans"/>
                </a:rPr>
                <a:t>ADA ramps </a:t>
              </a:r>
            </a:p>
            <a:p>
              <a:pPr algn="l">
                <a:lnSpc>
                  <a:spcPts val="2319"/>
                </a:lnSpc>
                <a:spcBef>
                  <a:spcPts val="1737"/>
                </a:spcBef>
              </a:pPr>
              <a:endParaRPr lang="en-US" sz="1599" dirty="0">
                <a:solidFill>
                  <a:srgbClr val="000000"/>
                </a:solidFill>
                <a:latin typeface="Open Sans"/>
              </a:endParaRPr>
            </a:p>
          </p:txBody>
        </p:sp>
      </p:grpSp>
      <p:grpSp>
        <p:nvGrpSpPr>
          <p:cNvPr id="15" name="Group 12">
            <a:extLst>
              <a:ext uri="{FF2B5EF4-FFF2-40B4-BE49-F238E27FC236}">
                <a16:creationId xmlns:a16="http://schemas.microsoft.com/office/drawing/2014/main" id="{C53ADDCB-7138-51A6-BA64-61635B618457}"/>
              </a:ext>
            </a:extLst>
          </p:cNvPr>
          <p:cNvGrpSpPr/>
          <p:nvPr/>
        </p:nvGrpSpPr>
        <p:grpSpPr>
          <a:xfrm>
            <a:off x="12114734" y="4995789"/>
            <a:ext cx="3133824" cy="4923996"/>
            <a:chOff x="-2251324" y="-552895"/>
            <a:chExt cx="5789088" cy="6565328"/>
          </a:xfrm>
        </p:grpSpPr>
        <p:sp>
          <p:nvSpPr>
            <p:cNvPr id="16" name="TextBox 13">
              <a:extLst>
                <a:ext uri="{FF2B5EF4-FFF2-40B4-BE49-F238E27FC236}">
                  <a16:creationId xmlns:a16="http://schemas.microsoft.com/office/drawing/2014/main" id="{FB6E9194-E45A-5E3C-72ED-16BA6A30E69E}"/>
                </a:ext>
              </a:extLst>
            </p:cNvPr>
            <p:cNvSpPr txBox="1"/>
            <p:nvPr/>
          </p:nvSpPr>
          <p:spPr>
            <a:xfrm>
              <a:off x="-1869369" y="-552895"/>
              <a:ext cx="5407133" cy="699389"/>
            </a:xfrm>
            <a:prstGeom prst="rect">
              <a:avLst/>
            </a:prstGeom>
          </p:spPr>
          <p:txBody>
            <a:bodyPr lIns="0" tIns="0" rIns="0" bIns="0" rtlCol="0" anchor="t">
              <a:spAutoFit/>
            </a:bodyPr>
            <a:lstStyle/>
            <a:p>
              <a:pPr marL="0" lvl="0" indent="0" algn="l">
                <a:lnSpc>
                  <a:spcPts val="3996"/>
                </a:lnSpc>
                <a:spcBef>
                  <a:spcPct val="0"/>
                </a:spcBef>
              </a:pPr>
              <a:r>
                <a:rPr lang="en-US" sz="3600" u="sng" spc="-89" dirty="0">
                  <a:solidFill>
                    <a:srgbClr val="000000"/>
                  </a:solidFill>
                  <a:latin typeface="HK Grotesk Bold Bold"/>
                </a:rPr>
                <a:t>Phase 4</a:t>
              </a:r>
            </a:p>
          </p:txBody>
        </p:sp>
        <p:sp>
          <p:nvSpPr>
            <p:cNvPr id="17" name="TextBox 14">
              <a:extLst>
                <a:ext uri="{FF2B5EF4-FFF2-40B4-BE49-F238E27FC236}">
                  <a16:creationId xmlns:a16="http://schemas.microsoft.com/office/drawing/2014/main" id="{314C61AE-10CF-58CC-F9C3-13D83623A57D}"/>
                </a:ext>
              </a:extLst>
            </p:cNvPr>
            <p:cNvSpPr txBox="1"/>
            <p:nvPr/>
          </p:nvSpPr>
          <p:spPr>
            <a:xfrm>
              <a:off x="-2251324" y="414661"/>
              <a:ext cx="5407133" cy="5597772"/>
            </a:xfrm>
            <a:prstGeom prst="rect">
              <a:avLst/>
            </a:prstGeom>
          </p:spPr>
          <p:txBody>
            <a:bodyPr lIns="0" tIns="0" rIns="0" bIns="0" rtlCol="0" anchor="t">
              <a:spAutoFit/>
            </a:bodyPr>
            <a:lstStyle/>
            <a:p>
              <a:pPr>
                <a:lnSpc>
                  <a:spcPts val="2319"/>
                </a:lnSpc>
                <a:spcBef>
                  <a:spcPts val="1737"/>
                </a:spcBef>
              </a:pPr>
              <a:r>
                <a:rPr lang="en-US" sz="1599" dirty="0">
                  <a:solidFill>
                    <a:srgbClr val="000000"/>
                  </a:solidFill>
                  <a:latin typeface="Open Sans"/>
                </a:rPr>
                <a:t>Lastly, Phase 4 will be started in task orders 5 &amp; 4. The 1700 to 2100 blocks of Adams St., 7700 Green St. and 1400 -1600 Adams St. and 7500-7600 Birch St.</a:t>
              </a:r>
            </a:p>
            <a:p>
              <a:pPr marL="345439" lvl="1" indent="-172720">
                <a:lnSpc>
                  <a:spcPts val="2319"/>
                </a:lnSpc>
                <a:spcBef>
                  <a:spcPts val="868"/>
                </a:spcBef>
                <a:buFont typeface="Arial"/>
                <a:buChar char="•"/>
              </a:pPr>
              <a:r>
                <a:rPr lang="en-US" sz="1599" dirty="0">
                  <a:solidFill>
                    <a:srgbClr val="000000"/>
                  </a:solidFill>
                  <a:latin typeface="Open Sans"/>
                </a:rPr>
                <a:t>Utilities (sewer, water and </a:t>
              </a:r>
              <a:r>
                <a:rPr lang="en-US" sz="1599" dirty="0" err="1">
                  <a:solidFill>
                    <a:srgbClr val="000000"/>
                  </a:solidFill>
                  <a:latin typeface="Open Sans"/>
                </a:rPr>
                <a:t>drainlines</a:t>
              </a:r>
              <a:r>
                <a:rPr lang="en-US" sz="1599" dirty="0">
                  <a:solidFill>
                    <a:srgbClr val="000000"/>
                  </a:solidFill>
                  <a:latin typeface="Open Sans"/>
                </a:rPr>
                <a:t>),</a:t>
              </a:r>
            </a:p>
            <a:p>
              <a:pPr marL="345439" lvl="1" indent="-172720">
                <a:lnSpc>
                  <a:spcPts val="2319"/>
                </a:lnSpc>
                <a:spcBef>
                  <a:spcPts val="868"/>
                </a:spcBef>
                <a:buFont typeface="Arial"/>
                <a:buChar char="•"/>
              </a:pPr>
              <a:r>
                <a:rPr lang="en-US" sz="1599" dirty="0">
                  <a:solidFill>
                    <a:srgbClr val="000000"/>
                  </a:solidFill>
                  <a:latin typeface="Open Sans"/>
                </a:rPr>
                <a:t>Roadway</a:t>
              </a:r>
            </a:p>
            <a:p>
              <a:pPr marL="345439" lvl="1" indent="-172720">
                <a:lnSpc>
                  <a:spcPts val="2319"/>
                </a:lnSpc>
                <a:spcBef>
                  <a:spcPts val="868"/>
                </a:spcBef>
                <a:buFont typeface="Arial"/>
                <a:buChar char="•"/>
              </a:pPr>
              <a:r>
                <a:rPr lang="en-US" sz="1599" dirty="0">
                  <a:solidFill>
                    <a:srgbClr val="000000"/>
                  </a:solidFill>
                  <a:latin typeface="Open Sans"/>
                </a:rPr>
                <a:t>Sidewalks,</a:t>
              </a:r>
            </a:p>
            <a:p>
              <a:pPr marL="345439" lvl="1" indent="-172720">
                <a:lnSpc>
                  <a:spcPts val="2319"/>
                </a:lnSpc>
                <a:spcBef>
                  <a:spcPts val="868"/>
                </a:spcBef>
                <a:buFont typeface="Arial"/>
                <a:buChar char="•"/>
              </a:pPr>
              <a:r>
                <a:rPr lang="en-US" sz="1599" dirty="0">
                  <a:solidFill>
                    <a:srgbClr val="000000"/>
                  </a:solidFill>
                  <a:latin typeface="Open Sans"/>
                </a:rPr>
                <a:t>ADA ramps </a:t>
              </a:r>
            </a:p>
            <a:p>
              <a:pPr algn="l">
                <a:lnSpc>
                  <a:spcPts val="2319"/>
                </a:lnSpc>
                <a:spcBef>
                  <a:spcPts val="1737"/>
                </a:spcBef>
              </a:pPr>
              <a:endParaRPr lang="en-US" sz="1599" dirty="0">
                <a:solidFill>
                  <a:srgbClr val="000000"/>
                </a:solidFill>
                <a:latin typeface="Open Sans"/>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ef99100-fa67-4a3e-839a-af7a7be717af" xsi:nil="true"/>
    <lcf76f155ced4ddcb4097134ff3c332f xmlns="1f4ab979-7e9b-446f-9d08-d26832dc0d9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579241CAFED54DBC82ACB9C9860F88" ma:contentTypeVersion="15" ma:contentTypeDescription="Create a new document." ma:contentTypeScope="" ma:versionID="2826fab8111de5d93cb42930a4a8d6b1">
  <xsd:schema xmlns:xsd="http://www.w3.org/2001/XMLSchema" xmlns:xs="http://www.w3.org/2001/XMLSchema" xmlns:p="http://schemas.microsoft.com/office/2006/metadata/properties" xmlns:ns2="1f4ab979-7e9b-446f-9d08-d26832dc0d9b" xmlns:ns3="9ef99100-fa67-4a3e-839a-af7a7be717af" targetNamespace="http://schemas.microsoft.com/office/2006/metadata/properties" ma:root="true" ma:fieldsID="92485bd21220e298594aed47bf129ed1" ns2:_="" ns3:_="">
    <xsd:import namespace="1f4ab979-7e9b-446f-9d08-d26832dc0d9b"/>
    <xsd:import namespace="9ef99100-fa67-4a3e-839a-af7a7be717a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4ab979-7e9b-446f-9d08-d26832dc0d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bb12ba4-be90-464f-b02c-3d5a455f49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f99100-fa67-4a3e-839a-af7a7be717a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e371213-4158-48bd-a78e-c2d9f1582364}" ma:internalName="TaxCatchAll" ma:showField="CatchAllData" ma:web="9ef99100-fa67-4a3e-839a-af7a7be717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4F3D9A-2419-4339-A13F-F574AD724B41}">
  <ds:schemaRefs>
    <ds:schemaRef ds:uri="http://schemas.microsoft.com/sharepoint/v3/contenttype/forms"/>
  </ds:schemaRefs>
</ds:datastoreItem>
</file>

<file path=customXml/itemProps2.xml><?xml version="1.0" encoding="utf-8"?>
<ds:datastoreItem xmlns:ds="http://schemas.openxmlformats.org/officeDocument/2006/customXml" ds:itemID="{ADE03635-D1BC-43AC-8C7A-999DB37BA842}">
  <ds:schemaRefs>
    <ds:schemaRef ds:uri="http://schemas.microsoft.com/office/2006/metadata/properties"/>
    <ds:schemaRef ds:uri="http://schemas.microsoft.com/office/infopath/2007/PartnerControls"/>
    <ds:schemaRef ds:uri="9ef99100-fa67-4a3e-839a-af7a7be717af"/>
    <ds:schemaRef ds:uri="1f4ab979-7e9b-446f-9d08-d26832dc0d9b"/>
  </ds:schemaRefs>
</ds:datastoreItem>
</file>

<file path=customXml/itemProps3.xml><?xml version="1.0" encoding="utf-8"?>
<ds:datastoreItem xmlns:ds="http://schemas.openxmlformats.org/officeDocument/2006/customXml" ds:itemID="{AA160414-E943-4CAD-983D-10BCA25C3E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4ab979-7e9b-446f-9d08-d26832dc0d9b"/>
    <ds:schemaRef ds:uri="9ef99100-fa67-4a3e-839a-af7a7be71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296</TotalTime>
  <Words>1470</Words>
  <Application>Microsoft Office PowerPoint</Application>
  <PresentationFormat>Custom</PresentationFormat>
  <Paragraphs>224</Paragraphs>
  <Slides>16</Slides>
  <Notes>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16</vt:i4>
      </vt:variant>
    </vt:vector>
  </HeadingPairs>
  <TitlesOfParts>
    <vt:vector size="38" baseType="lpstr">
      <vt:lpstr>Open Sans</vt:lpstr>
      <vt:lpstr>Calibri</vt:lpstr>
      <vt:lpstr>Calibri 2 Bold</vt:lpstr>
      <vt:lpstr>Calibri 4</vt:lpstr>
      <vt:lpstr>Blackadder ITC</vt:lpstr>
      <vt:lpstr>Calibri 6</vt:lpstr>
      <vt:lpstr>Georgia Pro Cond Light</vt:lpstr>
      <vt:lpstr>Inter</vt:lpstr>
      <vt:lpstr>Calibri 1</vt:lpstr>
      <vt:lpstr>Buffalo Bold</vt:lpstr>
      <vt:lpstr>Calibri 1 Bold</vt:lpstr>
      <vt:lpstr>Calibri 2</vt:lpstr>
      <vt:lpstr>Calibri 3</vt:lpstr>
      <vt:lpstr>Calibri 5 Bold</vt:lpstr>
      <vt:lpstr>Arial</vt:lpstr>
      <vt:lpstr>Glacial Indifference</vt:lpstr>
      <vt:lpstr>Calibri 3 Bold</vt:lpstr>
      <vt:lpstr>Aptos</vt:lpstr>
      <vt:lpstr>Calibri 4 Bold</vt:lpstr>
      <vt:lpstr>HK Grotesk Bold Bold</vt:lpstr>
      <vt:lpstr>Arial Nova Cond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Gentilly Terrace Group E Pre-Construction</dc:title>
  <dc:creator>Lauren J. Muse</dc:creator>
  <cp:lastModifiedBy>Ryan M Donegan</cp:lastModifiedBy>
  <cp:revision>17</cp:revision>
  <dcterms:created xsi:type="dcterms:W3CDTF">2006-08-16T00:00:00Z</dcterms:created>
  <dcterms:modified xsi:type="dcterms:W3CDTF">2023-12-27T14:37:06Z</dcterms:modified>
  <dc:identifier>DAFZjoe1NBI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0x010100AB579241CAFED54DBC82ACB9C9860F88</vt:lpwstr>
  </property>
</Properties>
</file>